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57" r:id="rId3"/>
    <p:sldId id="340" r:id="rId4"/>
    <p:sldId id="341" r:id="rId5"/>
    <p:sldId id="342" r:id="rId6"/>
    <p:sldId id="343" r:id="rId7"/>
    <p:sldId id="344" r:id="rId8"/>
    <p:sldId id="345" r:id="rId9"/>
    <p:sldId id="346" r:id="rId10"/>
    <p:sldId id="347" r:id="rId11"/>
    <p:sldId id="348" r:id="rId12"/>
    <p:sldId id="349" r:id="rId13"/>
    <p:sldId id="350" r:id="rId14"/>
    <p:sldId id="351" r:id="rId15"/>
    <p:sldId id="352" r:id="rId16"/>
    <p:sldId id="355" r:id="rId17"/>
    <p:sldId id="356" r:id="rId18"/>
    <p:sldId id="357" r:id="rId19"/>
    <p:sldId id="358" r:id="rId20"/>
    <p:sldId id="359" r:id="rId21"/>
    <p:sldId id="360" r:id="rId22"/>
    <p:sldId id="361" r:id="rId23"/>
    <p:sldId id="362" r:id="rId24"/>
    <p:sldId id="363" r:id="rId25"/>
    <p:sldId id="364" r:id="rId26"/>
    <p:sldId id="366" r:id="rId27"/>
    <p:sldId id="367" r:id="rId28"/>
    <p:sldId id="368" r:id="rId29"/>
    <p:sldId id="369" r:id="rId30"/>
    <p:sldId id="370"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53" r:id="rId54"/>
    <p:sldId id="354" r:id="rId55"/>
    <p:sldId id="371" r:id="rId56"/>
    <p:sldId id="372" r:id="rId57"/>
    <p:sldId id="373" r:id="rId58"/>
    <p:sldId id="414" r:id="rId59"/>
    <p:sldId id="41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6" r:id="rId79"/>
    <p:sldId id="418" r:id="rId80"/>
    <p:sldId id="419" r:id="rId81"/>
    <p:sldId id="420" r:id="rId82"/>
    <p:sldId id="421" r:id="rId83"/>
    <p:sldId id="422" r:id="rId84"/>
    <p:sldId id="423" r:id="rId8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Lst>
        </p14:section>
        <p14:section name="Preserving The Empire" id="{1332900A-AF42-47DC-B0EC-2E7742ECF036}">
          <p14:sldIdLst>
            <p14:sldId id="340"/>
            <p14:sldId id="341"/>
            <p14:sldId id="342"/>
            <p14:sldId id="343"/>
            <p14:sldId id="344"/>
            <p14:sldId id="345"/>
          </p14:sldIdLst>
        </p14:section>
        <p14:section name="The Great War" id="{84F36CFC-D32C-4738-953B-62A882AC0317}">
          <p14:sldIdLst>
            <p14:sldId id="346"/>
            <p14:sldId id="347"/>
            <p14:sldId id="348"/>
            <p14:sldId id="349"/>
            <p14:sldId id="350"/>
            <p14:sldId id="351"/>
            <p14:sldId id="352"/>
          </p14:sldIdLst>
        </p14:section>
        <p14:section name="Interwar" id="{AE32C63F-9B53-4F67-89CB-7C102B232762}">
          <p14:sldIdLst>
            <p14:sldId id="355"/>
            <p14:sldId id="356"/>
            <p14:sldId id="357"/>
            <p14:sldId id="358"/>
            <p14:sldId id="359"/>
            <p14:sldId id="360"/>
            <p14:sldId id="361"/>
          </p14:sldIdLst>
        </p14:section>
        <p14:section name="World War II" id="{B4119378-4B60-4AAB-94EB-B4E3B703A274}">
          <p14:sldIdLst>
            <p14:sldId id="362"/>
            <p14:sldId id="363"/>
            <p14:sldId id="364"/>
            <p14:sldId id="366"/>
            <p14:sldId id="367"/>
            <p14:sldId id="368"/>
            <p14:sldId id="369"/>
            <p14:sldId id="370"/>
            <p14:sldId id="374"/>
            <p14:sldId id="375"/>
            <p14:sldId id="377"/>
            <p14:sldId id="376"/>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With The Old Breed" id="{75BE7694-C59F-43C8-A788-F54FAED95378}">
          <p14:sldIdLst>
            <p14:sldId id="353"/>
            <p14:sldId id="354"/>
            <p14:sldId id="371"/>
            <p14:sldId id="372"/>
            <p14:sldId id="373"/>
          </p14:sldIdLst>
        </p14:section>
        <p14:section name="Military Image Assignment" id="{5C509BEC-73FD-46AA-84F1-0A105AF1D9EB}">
          <p14:sldIdLst>
            <p14:sldId id="414"/>
            <p14:sldId id="415"/>
          </p14:sldIdLst>
        </p14:section>
        <p14:section name="Deterrence" id="{E87AA077-6AA9-427E-B9EA-451AB7660BB3}">
          <p14:sldIdLst>
            <p14:sldId id="396"/>
            <p14:sldId id="397"/>
            <p14:sldId id="398"/>
            <p14:sldId id="399"/>
          </p14:sldIdLst>
        </p14:section>
        <p14:section name="Korean War" id="{1048E30D-A6F8-45DE-A3C6-ED7638E489AC}">
          <p14:sldIdLst>
            <p14:sldId id="400"/>
            <p14:sldId id="401"/>
            <p14:sldId id="402"/>
            <p14:sldId id="403"/>
            <p14:sldId id="404"/>
          </p14:sldIdLst>
        </p14:section>
        <p14:section name="Vietnam War" id="{6C5DEFA1-B3DC-4382-B3A3-0BB0DBF654F4}">
          <p14:sldIdLst>
            <p14:sldId id="405"/>
            <p14:sldId id="406"/>
            <p14:sldId id="407"/>
            <p14:sldId id="408"/>
            <p14:sldId id="409"/>
            <p14:sldId id="410"/>
            <p14:sldId id="411"/>
            <p14:sldId id="412"/>
            <p14:sldId id="413"/>
            <p14:sldId id="416"/>
            <p14:sldId id="418"/>
          </p14:sldIdLst>
        </p14:section>
        <p14:section name="Decline and Recovery" id="{1D6F0FA6-8C17-4D67-AAE8-77B920A727F2}">
          <p14:sldIdLst>
            <p14:sldId id="419"/>
            <p14:sldId id="420"/>
            <p14:sldId id="421"/>
            <p14:sldId id="422"/>
            <p14:sldId id="4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8B3300-80D5-481C-AEA0-15BA5BFA3699}" v="6" dt="2024-11-27T18:24:08.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238" autoAdjust="0"/>
  </p:normalViewPr>
  <p:slideViewPr>
    <p:cSldViewPr snapToGrid="0">
      <p:cViewPr varScale="1">
        <p:scale>
          <a:sx n="58" d="100"/>
          <a:sy n="58" d="100"/>
        </p:scale>
        <p:origin x="2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08308EEC-C37B-4196-AC23-8445C7F3FABC}"/>
    <pc:docChg chg="custSel addSld delSld modSld addSection modSection">
      <pc:chgData name="William Roosa" userId="b17c6545b7781650" providerId="LiveId" clId="{08308EEC-C37B-4196-AC23-8445C7F3FABC}" dt="2024-10-25T19:25:28.484" v="384" actId="1076"/>
      <pc:docMkLst>
        <pc:docMk/>
      </pc:docMkLst>
      <pc:sldChg chg="new del">
        <pc:chgData name="William Roosa" userId="b17c6545b7781650" providerId="LiveId" clId="{08308EEC-C37B-4196-AC23-8445C7F3FABC}" dt="2024-10-25T19:02:26.073" v="1" actId="47"/>
        <pc:sldMkLst>
          <pc:docMk/>
          <pc:sldMk cId="1641963323" sldId="355"/>
        </pc:sldMkLst>
      </pc:sldChg>
      <pc:sldChg chg="addSp modSp new mod">
        <pc:chgData name="William Roosa" userId="b17c6545b7781650" providerId="LiveId" clId="{08308EEC-C37B-4196-AC23-8445C7F3FABC}" dt="2024-10-25T19:25:28.484" v="384" actId="1076"/>
        <pc:sldMkLst>
          <pc:docMk/>
          <pc:sldMk cId="3340880894" sldId="355"/>
        </pc:sldMkLst>
        <pc:spChg chg="add mod">
          <ac:chgData name="William Roosa" userId="b17c6545b7781650" providerId="LiveId" clId="{08308EEC-C37B-4196-AC23-8445C7F3FABC}" dt="2024-10-25T19:05:17.188" v="22" actId="20577"/>
          <ac:spMkLst>
            <pc:docMk/>
            <pc:sldMk cId="3340880894" sldId="355"/>
            <ac:spMk id="2" creationId="{181E0F3D-93D9-1E53-5508-3ABAC8E7974C}"/>
          </ac:spMkLst>
        </pc:spChg>
        <pc:spChg chg="add mod">
          <ac:chgData name="William Roosa" userId="b17c6545b7781650" providerId="LiveId" clId="{08308EEC-C37B-4196-AC23-8445C7F3FABC}" dt="2024-10-25T19:22:06.507" v="356" actId="20577"/>
          <ac:spMkLst>
            <pc:docMk/>
            <pc:sldMk cId="3340880894" sldId="355"/>
            <ac:spMk id="3" creationId="{9D86318C-7FA3-FD98-4405-214EF1ABB812}"/>
          </ac:spMkLst>
        </pc:spChg>
        <pc:spChg chg="add mod">
          <ac:chgData name="William Roosa" userId="b17c6545b7781650" providerId="LiveId" clId="{08308EEC-C37B-4196-AC23-8445C7F3FABC}" dt="2024-10-25T19:25:06.166" v="381" actId="1076"/>
          <ac:spMkLst>
            <pc:docMk/>
            <pc:sldMk cId="3340880894" sldId="355"/>
            <ac:spMk id="4" creationId="{25430DBB-1150-90AA-2D16-7DFD3AEE82F1}"/>
          </ac:spMkLst>
        </pc:spChg>
        <pc:picChg chg="add mod">
          <ac:chgData name="William Roosa" userId="b17c6545b7781650" providerId="LiveId" clId="{08308EEC-C37B-4196-AC23-8445C7F3FABC}" dt="2024-10-25T19:25:28.484" v="384" actId="1076"/>
          <ac:picMkLst>
            <pc:docMk/>
            <pc:sldMk cId="3340880894" sldId="355"/>
            <ac:picMk id="6" creationId="{3E88496D-2CEB-0DF0-450D-C03E7B66FA85}"/>
          </ac:picMkLst>
        </pc:picChg>
      </pc:sldChg>
    </pc:docChg>
  </pc:docChgLst>
  <pc:docChgLst>
    <pc:chgData name="William Roosa" userId="b17c6545b7781650" providerId="LiveId" clId="{BE8B3300-80D5-481C-AEA0-15BA5BFA3699}"/>
    <pc:docChg chg="custSel addSld modSld addSection modSection">
      <pc:chgData name="William Roosa" userId="b17c6545b7781650" providerId="LiveId" clId="{BE8B3300-80D5-481C-AEA0-15BA5BFA3699}" dt="2024-11-27T19:23:52.762" v="4176" actId="1076"/>
      <pc:docMkLst>
        <pc:docMk/>
      </pc:docMkLst>
      <pc:sldChg chg="modSp mod">
        <pc:chgData name="William Roosa" userId="b17c6545b7781650" providerId="LiveId" clId="{BE8B3300-80D5-481C-AEA0-15BA5BFA3699}" dt="2024-11-27T17:30:16.332" v="548" actId="20577"/>
        <pc:sldMkLst>
          <pc:docMk/>
          <pc:sldMk cId="2039797037" sldId="419"/>
        </pc:sldMkLst>
        <pc:spChg chg="mod">
          <ac:chgData name="William Roosa" userId="b17c6545b7781650" providerId="LiveId" clId="{BE8B3300-80D5-481C-AEA0-15BA5BFA3699}" dt="2024-11-27T17:30:16.332" v="548" actId="20577"/>
          <ac:spMkLst>
            <pc:docMk/>
            <pc:sldMk cId="2039797037" sldId="419"/>
            <ac:spMk id="3" creationId="{070A112E-A8B1-F7CC-4210-37795F782769}"/>
          </ac:spMkLst>
        </pc:spChg>
      </pc:sldChg>
      <pc:sldChg chg="addSp modSp new mod">
        <pc:chgData name="William Roosa" userId="b17c6545b7781650" providerId="LiveId" clId="{BE8B3300-80D5-481C-AEA0-15BA5BFA3699}" dt="2024-11-27T17:29:27.067" v="495" actId="1076"/>
        <pc:sldMkLst>
          <pc:docMk/>
          <pc:sldMk cId="984798233" sldId="420"/>
        </pc:sldMkLst>
        <pc:spChg chg="add mod">
          <ac:chgData name="William Roosa" userId="b17c6545b7781650" providerId="LiveId" clId="{BE8B3300-80D5-481C-AEA0-15BA5BFA3699}" dt="2024-11-27T17:27:36.425" v="467" actId="20577"/>
          <ac:spMkLst>
            <pc:docMk/>
            <pc:sldMk cId="984798233" sldId="420"/>
            <ac:spMk id="2" creationId="{FD5FFAEC-3EE5-A1D5-904F-4D46DD669EF3}"/>
          </ac:spMkLst>
        </pc:spChg>
        <pc:picChg chg="add mod">
          <ac:chgData name="William Roosa" userId="b17c6545b7781650" providerId="LiveId" clId="{BE8B3300-80D5-481C-AEA0-15BA5BFA3699}" dt="2024-11-27T17:27:56.519" v="469" actId="1076"/>
          <ac:picMkLst>
            <pc:docMk/>
            <pc:sldMk cId="984798233" sldId="420"/>
            <ac:picMk id="4" creationId="{15882E5D-CEC7-A303-7FCA-39BC27DBF246}"/>
          </ac:picMkLst>
        </pc:picChg>
        <pc:picChg chg="add mod">
          <ac:chgData name="William Roosa" userId="b17c6545b7781650" providerId="LiveId" clId="{BE8B3300-80D5-481C-AEA0-15BA5BFA3699}" dt="2024-11-27T17:28:52.150" v="483" actId="1076"/>
          <ac:picMkLst>
            <pc:docMk/>
            <pc:sldMk cId="984798233" sldId="420"/>
            <ac:picMk id="6" creationId="{CEF13261-A472-4F41-E8CC-6929FFF9F128}"/>
          </ac:picMkLst>
        </pc:picChg>
        <pc:picChg chg="add mod">
          <ac:chgData name="William Roosa" userId="b17c6545b7781650" providerId="LiveId" clId="{BE8B3300-80D5-481C-AEA0-15BA5BFA3699}" dt="2024-11-27T17:29:19.200" v="489" actId="1076"/>
          <ac:picMkLst>
            <pc:docMk/>
            <pc:sldMk cId="984798233" sldId="420"/>
            <ac:picMk id="7" creationId="{15B5619B-2EF1-AEDD-2108-567493767D0B}"/>
          </ac:picMkLst>
        </pc:picChg>
        <pc:picChg chg="add mod">
          <ac:chgData name="William Roosa" userId="b17c6545b7781650" providerId="LiveId" clId="{BE8B3300-80D5-481C-AEA0-15BA5BFA3699}" dt="2024-11-27T17:29:20.174" v="490" actId="1076"/>
          <ac:picMkLst>
            <pc:docMk/>
            <pc:sldMk cId="984798233" sldId="420"/>
            <ac:picMk id="9" creationId="{D700ECF9-3F49-E2B8-73A0-093842ECFC08}"/>
          </ac:picMkLst>
        </pc:picChg>
        <pc:picChg chg="add mod">
          <ac:chgData name="William Roosa" userId="b17c6545b7781650" providerId="LiveId" clId="{BE8B3300-80D5-481C-AEA0-15BA5BFA3699}" dt="2024-11-27T17:29:27.067" v="495" actId="1076"/>
          <ac:picMkLst>
            <pc:docMk/>
            <pc:sldMk cId="984798233" sldId="420"/>
            <ac:picMk id="11" creationId="{206F2780-4307-3A99-7E99-84CF28E07562}"/>
          </ac:picMkLst>
        </pc:picChg>
      </pc:sldChg>
      <pc:sldChg chg="addSp delSp modSp new mod">
        <pc:chgData name="William Roosa" userId="b17c6545b7781650" providerId="LiveId" clId="{BE8B3300-80D5-481C-AEA0-15BA5BFA3699}" dt="2024-11-27T18:23:21.763" v="2066" actId="20577"/>
        <pc:sldMkLst>
          <pc:docMk/>
          <pc:sldMk cId="1655241139" sldId="421"/>
        </pc:sldMkLst>
        <pc:spChg chg="add mod">
          <ac:chgData name="William Roosa" userId="b17c6545b7781650" providerId="LiveId" clId="{BE8B3300-80D5-481C-AEA0-15BA5BFA3699}" dt="2024-11-27T17:46:33.162" v="1214" actId="20577"/>
          <ac:spMkLst>
            <pc:docMk/>
            <pc:sldMk cId="1655241139" sldId="421"/>
            <ac:spMk id="4" creationId="{2BF30AFC-F6B9-76EA-0A3F-95A14DD10405}"/>
          </ac:spMkLst>
        </pc:spChg>
        <pc:spChg chg="add mod">
          <ac:chgData name="William Roosa" userId="b17c6545b7781650" providerId="LiveId" clId="{BE8B3300-80D5-481C-AEA0-15BA5BFA3699}" dt="2024-11-27T18:23:21.763" v="2066" actId="20577"/>
          <ac:spMkLst>
            <pc:docMk/>
            <pc:sldMk cId="1655241139" sldId="421"/>
            <ac:spMk id="11" creationId="{A86C02A3-CCC1-26DB-9CB9-F2BD419E7668}"/>
          </ac:spMkLst>
        </pc:spChg>
        <pc:picChg chg="add del">
          <ac:chgData name="William Roosa" userId="b17c6545b7781650" providerId="LiveId" clId="{BE8B3300-80D5-481C-AEA0-15BA5BFA3699}" dt="2024-11-27T17:29:32.705" v="496" actId="478"/>
          <ac:picMkLst>
            <pc:docMk/>
            <pc:sldMk cId="1655241139" sldId="421"/>
            <ac:picMk id="3" creationId="{194F4013-45CD-BF49-8322-22AFFAFAD385}"/>
          </ac:picMkLst>
        </pc:picChg>
        <pc:picChg chg="add mod">
          <ac:chgData name="William Roosa" userId="b17c6545b7781650" providerId="LiveId" clId="{BE8B3300-80D5-481C-AEA0-15BA5BFA3699}" dt="2024-11-27T17:46:45.828" v="1216" actId="1076"/>
          <ac:picMkLst>
            <pc:docMk/>
            <pc:sldMk cId="1655241139" sldId="421"/>
            <ac:picMk id="6" creationId="{E6F8B608-5E1D-5542-9054-BE508E3C2FDF}"/>
          </ac:picMkLst>
        </pc:picChg>
        <pc:picChg chg="add mod">
          <ac:chgData name="William Roosa" userId="b17c6545b7781650" providerId="LiveId" clId="{BE8B3300-80D5-481C-AEA0-15BA5BFA3699}" dt="2024-11-27T17:46:55.629" v="1219" actId="1076"/>
          <ac:picMkLst>
            <pc:docMk/>
            <pc:sldMk cId="1655241139" sldId="421"/>
            <ac:picMk id="8" creationId="{CF82DC05-EF94-9DC4-372F-D0401CA2DB8A}"/>
          </ac:picMkLst>
        </pc:picChg>
        <pc:picChg chg="add mod">
          <ac:chgData name="William Roosa" userId="b17c6545b7781650" providerId="LiveId" clId="{BE8B3300-80D5-481C-AEA0-15BA5BFA3699}" dt="2024-11-27T17:47:02.693" v="1221" actId="1076"/>
          <ac:picMkLst>
            <pc:docMk/>
            <pc:sldMk cId="1655241139" sldId="421"/>
            <ac:picMk id="10" creationId="{044F325E-8537-F224-251D-234057997C4E}"/>
          </ac:picMkLst>
        </pc:picChg>
        <pc:picChg chg="add mod">
          <ac:chgData name="William Roosa" userId="b17c6545b7781650" providerId="LiveId" clId="{BE8B3300-80D5-481C-AEA0-15BA5BFA3699}" dt="2024-11-27T17:52:28.849" v="1311" actId="1076"/>
          <ac:picMkLst>
            <pc:docMk/>
            <pc:sldMk cId="1655241139" sldId="421"/>
            <ac:picMk id="13" creationId="{363FE5D0-1A6A-C8D1-B28B-39E360607B84}"/>
          </ac:picMkLst>
        </pc:picChg>
        <pc:picChg chg="add mod">
          <ac:chgData name="William Roosa" userId="b17c6545b7781650" providerId="LiveId" clId="{BE8B3300-80D5-481C-AEA0-15BA5BFA3699}" dt="2024-11-27T17:52:39.013" v="1314" actId="14100"/>
          <ac:picMkLst>
            <pc:docMk/>
            <pc:sldMk cId="1655241139" sldId="421"/>
            <ac:picMk id="15" creationId="{862E2C58-A33B-983F-5513-21B3756DEF66}"/>
          </ac:picMkLst>
        </pc:picChg>
      </pc:sldChg>
      <pc:sldChg chg="addSp delSp modSp new mod">
        <pc:chgData name="William Roosa" userId="b17c6545b7781650" providerId="LiveId" clId="{BE8B3300-80D5-481C-AEA0-15BA5BFA3699}" dt="2024-11-27T19:23:00.092" v="4166" actId="20577"/>
        <pc:sldMkLst>
          <pc:docMk/>
          <pc:sldMk cId="200049657" sldId="422"/>
        </pc:sldMkLst>
        <pc:spChg chg="add mod">
          <ac:chgData name="William Roosa" userId="b17c6545b7781650" providerId="LiveId" clId="{BE8B3300-80D5-481C-AEA0-15BA5BFA3699}" dt="2024-11-27T19:23:00.092" v="4166" actId="20577"/>
          <ac:spMkLst>
            <pc:docMk/>
            <pc:sldMk cId="200049657" sldId="422"/>
            <ac:spMk id="4" creationId="{980E4BB1-834E-51DF-10F3-22B31DE1D668}"/>
          </ac:spMkLst>
        </pc:spChg>
        <pc:picChg chg="add mod">
          <ac:chgData name="William Roosa" userId="b17c6545b7781650" providerId="LiveId" clId="{BE8B3300-80D5-481C-AEA0-15BA5BFA3699}" dt="2024-11-27T18:24:02.568" v="2069" actId="1076"/>
          <ac:picMkLst>
            <pc:docMk/>
            <pc:sldMk cId="200049657" sldId="422"/>
            <ac:picMk id="3" creationId="{36B00CAF-63A6-85CC-8F53-3A8C598E9AC7}"/>
          </ac:picMkLst>
        </pc:picChg>
        <pc:picChg chg="add del mod">
          <ac:chgData name="William Roosa" userId="b17c6545b7781650" providerId="LiveId" clId="{BE8B3300-80D5-481C-AEA0-15BA5BFA3699}" dt="2024-11-27T18:29:20.071" v="2454" actId="478"/>
          <ac:picMkLst>
            <pc:docMk/>
            <pc:sldMk cId="200049657" sldId="422"/>
            <ac:picMk id="6" creationId="{5EF8C595-D184-AF48-18FE-EFC239110511}"/>
          </ac:picMkLst>
        </pc:picChg>
      </pc:sldChg>
      <pc:sldChg chg="addSp modSp new mod">
        <pc:chgData name="William Roosa" userId="b17c6545b7781650" providerId="LiveId" clId="{BE8B3300-80D5-481C-AEA0-15BA5BFA3699}" dt="2024-11-27T19:23:52.762" v="4176" actId="1076"/>
        <pc:sldMkLst>
          <pc:docMk/>
          <pc:sldMk cId="3980373120" sldId="423"/>
        </pc:sldMkLst>
        <pc:picChg chg="add mod">
          <ac:chgData name="William Roosa" userId="b17c6545b7781650" providerId="LiveId" clId="{BE8B3300-80D5-481C-AEA0-15BA5BFA3699}" dt="2024-11-27T19:23:50.531" v="4175" actId="1076"/>
          <ac:picMkLst>
            <pc:docMk/>
            <pc:sldMk cId="3980373120" sldId="423"/>
            <ac:picMk id="3" creationId="{F13F25E2-E8FC-97EF-154D-D49973E8FF02}"/>
          </ac:picMkLst>
        </pc:picChg>
        <pc:picChg chg="add mod">
          <ac:chgData name="William Roosa" userId="b17c6545b7781650" providerId="LiveId" clId="{BE8B3300-80D5-481C-AEA0-15BA5BFA3699}" dt="2024-11-27T19:23:52.762" v="4176" actId="1076"/>
          <ac:picMkLst>
            <pc:docMk/>
            <pc:sldMk cId="3980373120" sldId="423"/>
            <ac:picMk id="5" creationId="{45B464E2-25BF-FAF6-54BF-885C7A08A224}"/>
          </ac:picMkLst>
        </pc:picChg>
      </pc:sldChg>
    </pc:docChg>
  </pc:docChgLst>
  <pc:docChgLst>
    <pc:chgData name="William Roosa" userId="b17c6545b7781650" providerId="LiveId" clId="{3F59EE32-37E3-40B9-BCD8-CE16B02D1324}"/>
    <pc:docChg chg="undo redo custSel addSld delSld modSld modSection">
      <pc:chgData name="William Roosa" userId="b17c6545b7781650" providerId="LiveId" clId="{3F59EE32-37E3-40B9-BCD8-CE16B02D1324}" dt="2024-11-21T21:17:58.890" v="9197" actId="47"/>
      <pc:docMkLst>
        <pc:docMk/>
      </pc:docMkLst>
      <pc:sldChg chg="modSp mod">
        <pc:chgData name="William Roosa" userId="b17c6545b7781650" providerId="LiveId" clId="{3F59EE32-37E3-40B9-BCD8-CE16B02D1324}" dt="2024-10-27T21:44:38.338" v="1659" actId="20577"/>
        <pc:sldMkLst>
          <pc:docMk/>
          <pc:sldMk cId="4124031653" sldId="353"/>
        </pc:sldMkLst>
        <pc:spChg chg="mod">
          <ac:chgData name="William Roosa" userId="b17c6545b7781650" providerId="LiveId" clId="{3F59EE32-37E3-40B9-BCD8-CE16B02D1324}" dt="2024-10-27T21:44:38.338" v="1659" actId="20577"/>
          <ac:spMkLst>
            <pc:docMk/>
            <pc:sldMk cId="4124031653" sldId="353"/>
            <ac:spMk id="3" creationId="{1B110CFE-6BEE-5C5E-D228-4DDCAC516B0D}"/>
          </ac:spMkLst>
        </pc:spChg>
      </pc:sldChg>
      <pc:sldChg chg="modSp mod">
        <pc:chgData name="William Roosa" userId="b17c6545b7781650" providerId="LiveId" clId="{3F59EE32-37E3-40B9-BCD8-CE16B02D1324}" dt="2024-10-28T19:13:50.541" v="6255" actId="20577"/>
        <pc:sldMkLst>
          <pc:docMk/>
          <pc:sldMk cId="26940310" sldId="354"/>
        </pc:sldMkLst>
        <pc:spChg chg="mod">
          <ac:chgData name="William Roosa" userId="b17c6545b7781650" providerId="LiveId" clId="{3F59EE32-37E3-40B9-BCD8-CE16B02D1324}" dt="2024-10-28T19:13:50.541" v="6255" actId="20577"/>
          <ac:spMkLst>
            <pc:docMk/>
            <pc:sldMk cId="26940310" sldId="354"/>
            <ac:spMk id="2" creationId="{8607163C-C59C-6A95-3120-0084E82F9652}"/>
          </ac:spMkLst>
        </pc:spChg>
      </pc:sldChg>
      <pc:sldChg chg="addSp modSp new mod">
        <pc:chgData name="William Roosa" userId="b17c6545b7781650" providerId="LiveId" clId="{3F59EE32-37E3-40B9-BCD8-CE16B02D1324}" dt="2024-10-28T19:32:48.837" v="6620" actId="33524"/>
        <pc:sldMkLst>
          <pc:docMk/>
          <pc:sldMk cId="2429908796" sldId="371"/>
        </pc:sldMkLst>
        <pc:spChg chg="add mod">
          <ac:chgData name="William Roosa" userId="b17c6545b7781650" providerId="LiveId" clId="{3F59EE32-37E3-40B9-BCD8-CE16B02D1324}" dt="2024-10-28T19:32:48.837" v="6620" actId="33524"/>
          <ac:spMkLst>
            <pc:docMk/>
            <pc:sldMk cId="2429908796" sldId="371"/>
            <ac:spMk id="3" creationId="{D5B838D6-73F9-3413-947B-EBD05BF89988}"/>
          </ac:spMkLst>
        </pc:spChg>
      </pc:sldChg>
      <pc:sldChg chg="addSp modSp new mod">
        <pc:chgData name="William Roosa" userId="b17c6545b7781650" providerId="LiveId" clId="{3F59EE32-37E3-40B9-BCD8-CE16B02D1324}" dt="2024-10-28T17:28:57.984" v="6061" actId="20577"/>
        <pc:sldMkLst>
          <pc:docMk/>
          <pc:sldMk cId="1487678564" sldId="372"/>
        </pc:sldMkLst>
        <pc:spChg chg="add mod">
          <ac:chgData name="William Roosa" userId="b17c6545b7781650" providerId="LiveId" clId="{3F59EE32-37E3-40B9-BCD8-CE16B02D1324}" dt="2024-10-28T17:28:57.984" v="6061" actId="20577"/>
          <ac:spMkLst>
            <pc:docMk/>
            <pc:sldMk cId="1487678564" sldId="372"/>
            <ac:spMk id="3" creationId="{CBA430BB-E727-C23B-2B57-A1D2A881FF9E}"/>
          </ac:spMkLst>
        </pc:spChg>
      </pc:sldChg>
      <pc:sldChg chg="addSp modSp mod">
        <pc:chgData name="William Roosa" userId="b17c6545b7781650" providerId="LiveId" clId="{3F59EE32-37E3-40B9-BCD8-CE16B02D1324}" dt="2024-11-21T16:30:12.279" v="7410" actId="14100"/>
        <pc:sldMkLst>
          <pc:docMk/>
          <pc:sldMk cId="3437789682" sldId="413"/>
        </pc:sldMkLst>
        <pc:spChg chg="mod">
          <ac:chgData name="William Roosa" userId="b17c6545b7781650" providerId="LiveId" clId="{3F59EE32-37E3-40B9-BCD8-CE16B02D1324}" dt="2024-11-21T15:52:58.210" v="6652" actId="20577"/>
          <ac:spMkLst>
            <pc:docMk/>
            <pc:sldMk cId="3437789682" sldId="413"/>
            <ac:spMk id="2" creationId="{73E558FD-0FE2-40E3-7561-57944BE174AC}"/>
          </ac:spMkLst>
        </pc:spChg>
        <pc:spChg chg="add mod">
          <ac:chgData name="William Roosa" userId="b17c6545b7781650" providerId="LiveId" clId="{3F59EE32-37E3-40B9-BCD8-CE16B02D1324}" dt="2024-11-21T16:30:07.234" v="7408" actId="1076"/>
          <ac:spMkLst>
            <pc:docMk/>
            <pc:sldMk cId="3437789682" sldId="413"/>
            <ac:spMk id="5" creationId="{448E5849-6BFF-51B3-0BD3-B6F33207F3DA}"/>
          </ac:spMkLst>
        </pc:spChg>
        <pc:picChg chg="add mod">
          <ac:chgData name="William Roosa" userId="b17c6545b7781650" providerId="LiveId" clId="{3F59EE32-37E3-40B9-BCD8-CE16B02D1324}" dt="2024-11-21T16:30:12.279" v="7410" actId="14100"/>
          <ac:picMkLst>
            <pc:docMk/>
            <pc:sldMk cId="3437789682" sldId="413"/>
            <ac:picMk id="4" creationId="{AF94D92C-DAE1-284A-2CBC-E9CAA4EBEED8}"/>
          </ac:picMkLst>
        </pc:picChg>
      </pc:sldChg>
      <pc:sldChg chg="addSp modSp new add del mod">
        <pc:chgData name="William Roosa" userId="b17c6545b7781650" providerId="LiveId" clId="{3F59EE32-37E3-40B9-BCD8-CE16B02D1324}" dt="2024-11-21T16:54:51.731" v="8448" actId="20577"/>
        <pc:sldMkLst>
          <pc:docMk/>
          <pc:sldMk cId="2303714245" sldId="416"/>
        </pc:sldMkLst>
        <pc:spChg chg="add mod">
          <ac:chgData name="William Roosa" userId="b17c6545b7781650" providerId="LiveId" clId="{3F59EE32-37E3-40B9-BCD8-CE16B02D1324}" dt="2024-11-21T16:54:51.731" v="8448" actId="20577"/>
          <ac:spMkLst>
            <pc:docMk/>
            <pc:sldMk cId="2303714245" sldId="416"/>
            <ac:spMk id="4" creationId="{A197EA4C-3966-5D51-10AA-A30377654011}"/>
          </ac:spMkLst>
        </pc:spChg>
        <pc:picChg chg="add mod">
          <ac:chgData name="William Roosa" userId="b17c6545b7781650" providerId="LiveId" clId="{3F59EE32-37E3-40B9-BCD8-CE16B02D1324}" dt="2024-11-21T16:37:57.389" v="7415" actId="1076"/>
          <ac:picMkLst>
            <pc:docMk/>
            <pc:sldMk cId="2303714245" sldId="416"/>
            <ac:picMk id="3" creationId="{25C0A9AD-D3EB-3C72-0642-88E937CA83FE}"/>
          </ac:picMkLst>
        </pc:picChg>
      </pc:sldChg>
      <pc:sldChg chg="addSp modSp new del mod">
        <pc:chgData name="William Roosa" userId="b17c6545b7781650" providerId="LiveId" clId="{3F59EE32-37E3-40B9-BCD8-CE16B02D1324}" dt="2024-11-21T21:17:58.890" v="9197" actId="47"/>
        <pc:sldMkLst>
          <pc:docMk/>
          <pc:sldMk cId="965666403" sldId="417"/>
        </pc:sldMkLst>
        <pc:spChg chg="add mod">
          <ac:chgData name="William Roosa" userId="b17c6545b7781650" providerId="LiveId" clId="{3F59EE32-37E3-40B9-BCD8-CE16B02D1324}" dt="2024-11-21T17:02:17.478" v="9081" actId="20577"/>
          <ac:spMkLst>
            <pc:docMk/>
            <pc:sldMk cId="965666403" sldId="417"/>
            <ac:spMk id="6" creationId="{371806B9-8256-974B-CE02-7CE90F12C63A}"/>
          </ac:spMkLst>
        </pc:spChg>
        <pc:spChg chg="add mod">
          <ac:chgData name="William Roosa" userId="b17c6545b7781650" providerId="LiveId" clId="{3F59EE32-37E3-40B9-BCD8-CE16B02D1324}" dt="2024-11-21T20:30:34.494" v="9195" actId="1076"/>
          <ac:spMkLst>
            <pc:docMk/>
            <pc:sldMk cId="965666403" sldId="417"/>
            <ac:spMk id="7" creationId="{7A424CBB-CBFE-3573-EE6F-C819DD6B92AC}"/>
          </ac:spMkLst>
        </pc:spChg>
        <pc:picChg chg="add mod">
          <ac:chgData name="William Roosa" userId="b17c6545b7781650" providerId="LiveId" clId="{3F59EE32-37E3-40B9-BCD8-CE16B02D1324}" dt="2024-11-21T16:56:13.639" v="8457" actId="1076"/>
          <ac:picMkLst>
            <pc:docMk/>
            <pc:sldMk cId="965666403" sldId="417"/>
            <ac:picMk id="3" creationId="{BC5E556A-DB08-FAEA-137A-BEEF3F31B23C}"/>
          </ac:picMkLst>
        </pc:picChg>
        <pc:picChg chg="add mod">
          <ac:chgData name="William Roosa" userId="b17c6545b7781650" providerId="LiveId" clId="{3F59EE32-37E3-40B9-BCD8-CE16B02D1324}" dt="2024-11-21T16:55:43.228" v="8456" actId="14100"/>
          <ac:picMkLst>
            <pc:docMk/>
            <pc:sldMk cId="965666403" sldId="417"/>
            <ac:picMk id="5" creationId="{D2718DA6-8B41-EDE2-74AD-A9505B193122}"/>
          </ac:picMkLst>
        </pc:picChg>
      </pc:sldChg>
      <pc:sldChg chg="add">
        <pc:chgData name="William Roosa" userId="b17c6545b7781650" providerId="LiveId" clId="{3F59EE32-37E3-40B9-BCD8-CE16B02D1324}" dt="2024-11-21T21:17:57.180" v="9196"/>
        <pc:sldMkLst>
          <pc:docMk/>
          <pc:sldMk cId="3928209694" sldId="418"/>
        </pc:sldMkLst>
      </pc:sldChg>
      <pc:sldChg chg="add">
        <pc:chgData name="William Roosa" userId="b17c6545b7781650" providerId="LiveId" clId="{3F59EE32-37E3-40B9-BCD8-CE16B02D1324}" dt="2024-11-21T21:17:57.180" v="9196"/>
        <pc:sldMkLst>
          <pc:docMk/>
          <pc:sldMk cId="2039797037" sldId="4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11/27/2024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11/27/2024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8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3CFDD536-3467-D8EB-0386-FDA045F3E2C1}"/>
              </a:ext>
            </a:extLst>
          </p:cNvPr>
          <p:cNvPicPr>
            <a:picLocks noChangeAspect="1"/>
          </p:cNvPicPr>
          <p:nvPr/>
        </p:nvPicPr>
        <p:blipFill>
          <a:blip r:embed="rId2">
            <a:extLst>
              <a:ext uri="{28A0092B-C50C-407E-A947-70E740481C1C}">
                <a14:useLocalDpi xmlns:a14="http://schemas.microsoft.com/office/drawing/2010/main" val="0"/>
              </a:ext>
            </a:extLst>
          </a:blip>
          <a:srcRect t="1844"/>
          <a:stretch/>
        </p:blipFill>
        <p:spPr>
          <a:xfrm>
            <a:off x="693683" y="3767312"/>
            <a:ext cx="7488622" cy="8424688"/>
          </a:xfrm>
          <a:prstGeom prst="rect">
            <a:avLst/>
          </a:prstGeom>
        </p:spPr>
      </p:pic>
      <p:sp>
        <p:nvSpPr>
          <p:cNvPr id="4" name="TextBox 3">
            <a:extLst>
              <a:ext uri="{FF2B5EF4-FFF2-40B4-BE49-F238E27FC236}">
                <a16:creationId xmlns:a16="http://schemas.microsoft.com/office/drawing/2014/main" id="{AAC383DA-F920-6905-17FF-361CF9D4CE6B}"/>
              </a:ext>
            </a:extLst>
          </p:cNvPr>
          <p:cNvSpPr txBox="1"/>
          <p:nvPr/>
        </p:nvSpPr>
        <p:spPr>
          <a:xfrm>
            <a:off x="1" y="14189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America’s goals of the war were outlined in Wilson’s 14 points</a:t>
            </a:r>
          </a:p>
          <a:p>
            <a:pPr marL="742950" lvl="1" indent="-285750">
              <a:buFont typeface="Arial" panose="020B0604020202020204" pitchFamily="34" charset="0"/>
              <a:buChar char="•"/>
            </a:pPr>
            <a:r>
              <a:rPr lang="en-US" dirty="0"/>
              <a:t>1-5 were focused on dismantling empires, 5-13 were focused on self determination, and 14 called for the creation of the league of nations</a:t>
            </a:r>
          </a:p>
          <a:p>
            <a:pPr marL="742950" lvl="1" indent="-285750">
              <a:buFont typeface="Arial" panose="020B0604020202020204" pitchFamily="34" charset="0"/>
              <a:buChar char="•"/>
            </a:pPr>
            <a:r>
              <a:rPr lang="en-US" dirty="0"/>
              <a:t>Article 2 and 5 were the most controversial among Europeans</a:t>
            </a:r>
          </a:p>
          <a:p>
            <a:pPr marL="1200150" lvl="2" indent="-285750">
              <a:buFont typeface="Arial" panose="020B0604020202020204" pitchFamily="34" charset="0"/>
              <a:buChar char="•"/>
            </a:pPr>
            <a:r>
              <a:rPr lang="en-US" dirty="0"/>
              <a:t>2 called for freedom of the seas</a:t>
            </a:r>
          </a:p>
          <a:p>
            <a:pPr marL="1200150" lvl="2" indent="-285750">
              <a:buFont typeface="Arial" panose="020B0604020202020204" pitchFamily="34" charset="0"/>
              <a:buChar char="•"/>
            </a:pPr>
            <a:r>
              <a:rPr lang="en-US" dirty="0"/>
              <a:t>5 called for colonies to be freed</a:t>
            </a:r>
          </a:p>
          <a:p>
            <a:pPr marL="742950" lvl="1" indent="-285750">
              <a:buFont typeface="Arial" panose="020B0604020202020204" pitchFamily="34" charset="0"/>
              <a:buChar char="•"/>
            </a:pPr>
            <a:r>
              <a:rPr lang="en-US" dirty="0"/>
              <a:t>To accomplish these war goals, a large ground force was needed to promote America’s diplomatic authority</a:t>
            </a:r>
          </a:p>
          <a:p>
            <a:pPr marL="1200150" lvl="2" indent="-285750">
              <a:buFont typeface="Arial" panose="020B0604020202020204" pitchFamily="34" charset="0"/>
              <a:buChar char="•"/>
            </a:pPr>
            <a:r>
              <a:rPr lang="en-US" dirty="0"/>
              <a:t>They had a late start by 3 years, so getting their goals accomplished would be an uphill battle</a:t>
            </a:r>
          </a:p>
          <a:p>
            <a:pPr marL="1200150" lvl="2" indent="-285750">
              <a:buFont typeface="Arial" panose="020B0604020202020204" pitchFamily="34" charset="0"/>
              <a:buChar char="•"/>
            </a:pPr>
            <a:r>
              <a:rPr lang="en-US" dirty="0"/>
              <a:t>For reference, the Germans had lost 1.2 million men by this point.</a:t>
            </a:r>
          </a:p>
          <a:p>
            <a:pPr marL="1657350" lvl="3" indent="-285750">
              <a:buFont typeface="Arial" panose="020B0604020202020204" pitchFamily="34" charset="0"/>
              <a:buChar char="•"/>
            </a:pPr>
            <a:r>
              <a:rPr lang="en-US" dirty="0"/>
              <a:t>The largest army America fielded before this was 1 million in the civil war. The army at this point had 300,000 men</a:t>
            </a:r>
          </a:p>
        </p:txBody>
      </p:sp>
    </p:spTree>
    <p:extLst>
      <p:ext uri="{BB962C8B-B14F-4D97-AF65-F5344CB8AC3E}">
        <p14:creationId xmlns:p14="http://schemas.microsoft.com/office/powerpoint/2010/main" val="13570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4328D-9B08-0719-DBE8-46397A382EAB}"/>
              </a:ext>
            </a:extLst>
          </p:cNvPr>
          <p:cNvSpPr txBox="1"/>
          <p:nvPr/>
        </p:nvSpPr>
        <p:spPr>
          <a:xfrm>
            <a:off x="0" y="29954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Naval combat</a:t>
            </a:r>
          </a:p>
          <a:p>
            <a:pPr marL="742950" lvl="1" indent="-285750">
              <a:buFont typeface="Arial" panose="020B0604020202020204" pitchFamily="34" charset="0"/>
              <a:buChar char="•"/>
            </a:pPr>
            <a:r>
              <a:rPr lang="en-US" dirty="0"/>
              <a:t>Mahan’s decisive battle theory every nation had played into did not hold true</a:t>
            </a:r>
          </a:p>
          <a:p>
            <a:pPr marL="1200150" lvl="2" indent="-285750">
              <a:buFont typeface="Arial" panose="020B0604020202020204" pitchFamily="34" charset="0"/>
              <a:buChar char="•"/>
            </a:pPr>
            <a:r>
              <a:rPr lang="en-US" dirty="0"/>
              <a:t>The only large dreadnaught battle was the battle of Jutland, and it was completely indecisive, as the Germans just retreated to port and stayed there for the rest of the war</a:t>
            </a:r>
          </a:p>
        </p:txBody>
      </p:sp>
      <p:pic>
        <p:nvPicPr>
          <p:cNvPr id="3" name="Content Placeholder 7">
            <a:extLst>
              <a:ext uri="{FF2B5EF4-FFF2-40B4-BE49-F238E27FC236}">
                <a16:creationId xmlns:a16="http://schemas.microsoft.com/office/drawing/2014/main" id="{23368D64-1572-AD99-C0F5-A615DB3E3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26721"/>
          <a:stretch/>
        </p:blipFill>
        <p:spPr>
          <a:xfrm>
            <a:off x="4268723" y="1586169"/>
            <a:ext cx="4418077" cy="4404727"/>
          </a:xfrm>
          <a:prstGeom prst="rect">
            <a:avLst/>
          </a:prstGeom>
          <a:ln>
            <a:noFill/>
          </a:ln>
          <a:effectLst/>
        </p:spPr>
      </p:pic>
      <p:pic>
        <p:nvPicPr>
          <p:cNvPr id="4" name="Content Placeholder 4" descr="A diagram of a diagram&#10;&#10;Description automatically generated with medium confidence">
            <a:extLst>
              <a:ext uri="{FF2B5EF4-FFF2-40B4-BE49-F238E27FC236}">
                <a16:creationId xmlns:a16="http://schemas.microsoft.com/office/drawing/2014/main" id="{CEFF311D-6F88-C2D6-2175-C11FAD26621B}"/>
              </a:ext>
            </a:extLst>
          </p:cNvPr>
          <p:cNvPicPr>
            <a:picLocks noChangeAspect="1"/>
          </p:cNvPicPr>
          <p:nvPr/>
        </p:nvPicPr>
        <p:blipFill>
          <a:blip r:embed="rId3">
            <a:extLst>
              <a:ext uri="{28A0092B-C50C-407E-A947-70E740481C1C}">
                <a14:useLocalDpi xmlns:a14="http://schemas.microsoft.com/office/drawing/2010/main" val="0"/>
              </a:ext>
            </a:extLst>
          </a:blip>
          <a:srcRect r="1" b="5761"/>
          <a:stretch/>
        </p:blipFill>
        <p:spPr>
          <a:xfrm>
            <a:off x="4443124" y="6086871"/>
            <a:ext cx="3928367" cy="5784563"/>
          </a:xfrm>
          <a:prstGeom prst="rect">
            <a:avLst/>
          </a:prstGeom>
          <a:ln>
            <a:noFill/>
          </a:ln>
          <a:effectLst/>
        </p:spPr>
      </p:pic>
      <p:sp>
        <p:nvSpPr>
          <p:cNvPr id="5" name="TextBox 4">
            <a:extLst>
              <a:ext uri="{FF2B5EF4-FFF2-40B4-BE49-F238E27FC236}">
                <a16:creationId xmlns:a16="http://schemas.microsoft.com/office/drawing/2014/main" id="{F0E0BB5D-DB00-5FE9-3A66-522EF7B5BFC9}"/>
              </a:ext>
            </a:extLst>
          </p:cNvPr>
          <p:cNvSpPr txBox="1"/>
          <p:nvPr/>
        </p:nvSpPr>
        <p:spPr>
          <a:xfrm>
            <a:off x="0" y="1639613"/>
            <a:ext cx="4240924" cy="10064294"/>
          </a:xfrm>
          <a:prstGeom prst="rect">
            <a:avLst/>
          </a:prstGeom>
          <a:noFill/>
        </p:spPr>
        <p:txBody>
          <a:bodyPr wrap="square" rtlCol="0">
            <a:spAutoFit/>
          </a:bodyPr>
          <a:lstStyle/>
          <a:p>
            <a:pPr marL="742950" lvl="1" indent="-285750">
              <a:buFont typeface="Arial" panose="020B0604020202020204" pitchFamily="34" charset="0"/>
              <a:buChar char="•"/>
            </a:pPr>
            <a:r>
              <a:rPr lang="en-US" dirty="0"/>
              <a:t>Admiral William Simms was sent to be in Britain before America entered the war</a:t>
            </a:r>
          </a:p>
          <a:p>
            <a:pPr marL="1200150" lvl="2" indent="-285750">
              <a:buFont typeface="Arial" panose="020B0604020202020204" pitchFamily="34" charset="0"/>
              <a:buChar char="•"/>
            </a:pPr>
            <a:r>
              <a:rPr lang="en-US" dirty="0"/>
              <a:t>He was very persistent</a:t>
            </a:r>
          </a:p>
          <a:p>
            <a:pPr marL="1200150" lvl="2" indent="-285750">
              <a:buFont typeface="Arial" panose="020B0604020202020204" pitchFamily="34" charset="0"/>
              <a:buChar char="•"/>
            </a:pPr>
            <a:r>
              <a:rPr lang="en-US" dirty="0"/>
              <a:t>Learned of the magnitude of British loses and knew the Germans were suffocating the British</a:t>
            </a:r>
          </a:p>
          <a:p>
            <a:pPr marL="1657350" lvl="3" indent="-285750">
              <a:buFont typeface="Arial" panose="020B0604020202020204" pitchFamily="34" charset="0"/>
              <a:buChar char="•"/>
            </a:pPr>
            <a:r>
              <a:rPr lang="en-US" dirty="0"/>
              <a:t>The British told him they would have to surrender by late 1917 if the rate at which ships were being sunk continued</a:t>
            </a:r>
          </a:p>
          <a:p>
            <a:pPr marL="1657350" lvl="3" indent="-285750">
              <a:buFont typeface="Arial" panose="020B0604020202020204" pitchFamily="34" charset="0"/>
              <a:buChar char="•"/>
            </a:pPr>
            <a:r>
              <a:rPr lang="en-US" dirty="0"/>
              <a:t>Kept insisting that the Americans send destroyers to Britain</a:t>
            </a:r>
          </a:p>
          <a:p>
            <a:pPr marL="1200150" lvl="2" indent="-285750">
              <a:buFont typeface="Arial" panose="020B0604020202020204" pitchFamily="34" charset="0"/>
              <a:buChar char="•"/>
            </a:pPr>
            <a:r>
              <a:rPr lang="en-US" dirty="0"/>
              <a:t>Helped develop the convoy system, where merchant ships would be better guarded from submarines</a:t>
            </a:r>
          </a:p>
          <a:p>
            <a:pPr marL="1657350" lvl="3" indent="-285750">
              <a:buFont typeface="Arial" panose="020B0604020202020204" pitchFamily="34" charset="0"/>
              <a:buChar char="•"/>
            </a:pPr>
            <a:r>
              <a:rPr lang="en-US" dirty="0"/>
              <a:t>Went up to the prime minister himself to make the case for the system</a:t>
            </a:r>
          </a:p>
          <a:p>
            <a:pPr marL="1657350" lvl="3" indent="-285750">
              <a:buFont typeface="Arial" panose="020B0604020202020204" pitchFamily="34" charset="0"/>
              <a:buChar char="•"/>
            </a:pPr>
            <a:r>
              <a:rPr lang="en-US" dirty="0"/>
              <a:t>Observation balloons were used to detect incoming torpedoes, and  destroyers were dispersed across all sides to hunt down submarines</a:t>
            </a:r>
          </a:p>
          <a:p>
            <a:pPr marL="1657350" lvl="3" indent="-285750">
              <a:buFont typeface="Arial" panose="020B0604020202020204" pitchFamily="34" charset="0"/>
              <a:buChar char="•"/>
            </a:pPr>
            <a:r>
              <a:rPr lang="en-US" dirty="0"/>
              <a:t>This significantly decreased the loses of merchant ships the British sustained from 20% to 0.5%</a:t>
            </a:r>
          </a:p>
        </p:txBody>
      </p:sp>
    </p:spTree>
    <p:extLst>
      <p:ext uri="{BB962C8B-B14F-4D97-AF65-F5344CB8AC3E}">
        <p14:creationId xmlns:p14="http://schemas.microsoft.com/office/powerpoint/2010/main" val="184096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A child scout holding a sword and shield&#10;&#10;Description automatically generated">
            <a:extLst>
              <a:ext uri="{FF2B5EF4-FFF2-40B4-BE49-F238E27FC236}">
                <a16:creationId xmlns:a16="http://schemas.microsoft.com/office/drawing/2014/main" id="{B490BC08-9F8D-0949-93B2-715849C31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638" y="5800218"/>
            <a:ext cx="3955369" cy="6048796"/>
          </a:xfrm>
          <a:prstGeom prst="rect">
            <a:avLst/>
          </a:prstGeom>
        </p:spPr>
      </p:pic>
      <p:pic>
        <p:nvPicPr>
          <p:cNvPr id="3" name="Content Placeholder 4" descr="A poster of two people running on fire&#10;&#10;Description automatically generated">
            <a:extLst>
              <a:ext uri="{FF2B5EF4-FFF2-40B4-BE49-F238E27FC236}">
                <a16:creationId xmlns:a16="http://schemas.microsoft.com/office/drawing/2014/main" id="{FD9F0145-0B39-3A23-796E-C6E5DB7F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65" y="5789734"/>
            <a:ext cx="3822472" cy="6176963"/>
          </a:xfrm>
          <a:prstGeom prst="rect">
            <a:avLst/>
          </a:prstGeom>
        </p:spPr>
      </p:pic>
      <p:sp>
        <p:nvSpPr>
          <p:cNvPr id="4" name="TextBox 3">
            <a:extLst>
              <a:ext uri="{FF2B5EF4-FFF2-40B4-BE49-F238E27FC236}">
                <a16:creationId xmlns:a16="http://schemas.microsoft.com/office/drawing/2014/main" id="{AC2B7008-EE1F-7ACB-C0E7-274BCB98F915}"/>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Us Mobilization</a:t>
            </a:r>
          </a:p>
          <a:p>
            <a:pPr marL="742950" lvl="1" indent="-285750">
              <a:buFont typeface="Arial" panose="020B0604020202020204" pitchFamily="34" charset="0"/>
              <a:buChar char="•"/>
            </a:pPr>
            <a:r>
              <a:rPr lang="en-US" dirty="0"/>
              <a:t>George Creel helped make a massive propaganda campaign that promoted war bonds, vilified Germans, and attacked slackers (people who didn’t sing up for the draft)</a:t>
            </a:r>
          </a:p>
          <a:p>
            <a:pPr marL="742950" lvl="1" indent="-285750">
              <a:buFont typeface="Arial" panose="020B0604020202020204" pitchFamily="34" charset="0"/>
              <a:buChar char="•"/>
            </a:pPr>
            <a:r>
              <a:rPr lang="en-US" dirty="0"/>
              <a:t>Selective Service Act</a:t>
            </a:r>
          </a:p>
          <a:p>
            <a:pPr marL="1200150" lvl="2" indent="-285750">
              <a:buFont typeface="Arial" panose="020B0604020202020204" pitchFamily="34" charset="0"/>
              <a:buChar char="•"/>
            </a:pPr>
            <a:r>
              <a:rPr lang="en-US" dirty="0"/>
              <a:t>Attempted to make a “patriotic” way of implementing a draft</a:t>
            </a:r>
          </a:p>
          <a:p>
            <a:pPr marL="1200150" lvl="2" indent="-285750">
              <a:buFont typeface="Arial" panose="020B0604020202020204" pitchFamily="34" charset="0"/>
              <a:buChar char="•"/>
            </a:pPr>
            <a:r>
              <a:rPr lang="en-US" dirty="0"/>
              <a:t>Required all men to sign up for the draft, but only some of them would be drafted</a:t>
            </a:r>
          </a:p>
          <a:p>
            <a:pPr marL="1657350" lvl="3" indent="-285750">
              <a:buFont typeface="Arial" panose="020B0604020202020204" pitchFamily="34" charset="0"/>
              <a:buChar char="•"/>
            </a:pPr>
            <a:r>
              <a:rPr lang="en-US" dirty="0"/>
              <a:t>Allowed the military to choose more fit individuals</a:t>
            </a:r>
          </a:p>
          <a:p>
            <a:pPr marL="1200150" lvl="2" indent="-285750">
              <a:buFont typeface="Arial" panose="020B0604020202020204" pitchFamily="34" charset="0"/>
              <a:buChar char="•"/>
            </a:pPr>
            <a:r>
              <a:rPr lang="en-US" dirty="0"/>
              <a:t>The drafting was carried out by locals instead of military officials to keep negative sentiment to a minimum</a:t>
            </a:r>
          </a:p>
          <a:p>
            <a:pPr marL="1200150" lvl="2" indent="-285750">
              <a:buFont typeface="Arial" panose="020B0604020202020204" pitchFamily="34" charset="0"/>
              <a:buChar char="•"/>
            </a:pPr>
            <a:r>
              <a:rPr lang="en-US" dirty="0"/>
              <a:t>Seen as blacks as an affirmation of their citizenship, they were very eager to be drafted</a:t>
            </a:r>
          </a:p>
          <a:p>
            <a:pPr marL="1200150" lvl="2" indent="-285750">
              <a:buFont typeface="Arial" panose="020B0604020202020204" pitchFamily="34" charset="0"/>
              <a:buChar char="•"/>
            </a:pPr>
            <a:r>
              <a:rPr lang="en-US" dirty="0"/>
              <a:t>The soldiers drafted in response to patriotism expected to be compensated after the war finished</a:t>
            </a:r>
          </a:p>
          <a:p>
            <a:pPr marL="742950" lvl="1" indent="-285750">
              <a:buFont typeface="Arial" panose="020B0604020202020204" pitchFamily="34" charset="0"/>
              <a:buChar char="•"/>
            </a:pPr>
            <a:r>
              <a:rPr lang="en-US" dirty="0"/>
              <a:t>War industry board was created by Wilson to have major control over industrialization</a:t>
            </a:r>
          </a:p>
          <a:p>
            <a:pPr marL="1200150" lvl="2" indent="-285750">
              <a:buFont typeface="Arial" panose="020B0604020202020204" pitchFamily="34" charset="0"/>
              <a:buChar char="•"/>
            </a:pPr>
            <a:r>
              <a:rPr lang="en-US" dirty="0"/>
              <a:t>Helped free up factories tied down making weapons for the French and British</a:t>
            </a:r>
          </a:p>
        </p:txBody>
      </p:sp>
    </p:spTree>
    <p:extLst>
      <p:ext uri="{BB962C8B-B14F-4D97-AF65-F5344CB8AC3E}">
        <p14:creationId xmlns:p14="http://schemas.microsoft.com/office/powerpoint/2010/main" val="4157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459AA-0DF2-1D7D-7837-E63B4F744C45}"/>
              </a:ext>
            </a:extLst>
          </p:cNvPr>
          <p:cNvSpPr txBox="1"/>
          <p:nvPr/>
        </p:nvSpPr>
        <p:spPr>
          <a:xfrm>
            <a:off x="0" y="283779"/>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Combat</a:t>
            </a:r>
          </a:p>
          <a:p>
            <a:pPr marL="742950" lvl="1" indent="-285750">
              <a:buFont typeface="Arial" panose="020B0604020202020204" pitchFamily="34" charset="0"/>
              <a:buChar char="•"/>
            </a:pPr>
            <a:r>
              <a:rPr lang="en-US" dirty="0"/>
              <a:t>John J. “Blackjack” Pershing selected to lead the American Expeditionary Force (AEF)</a:t>
            </a:r>
          </a:p>
          <a:p>
            <a:pPr marL="1200150" lvl="2" indent="-285750">
              <a:buFont typeface="Arial" panose="020B0604020202020204" pitchFamily="34" charset="0"/>
              <a:buChar char="•"/>
            </a:pPr>
            <a:r>
              <a:rPr lang="en-US" dirty="0"/>
              <a:t>Used to be a schoolteacher for black children</a:t>
            </a:r>
          </a:p>
          <a:p>
            <a:pPr marL="1200150" lvl="2" indent="-285750">
              <a:buFont typeface="Arial" panose="020B0604020202020204" pitchFamily="34" charset="0"/>
              <a:buChar char="•"/>
            </a:pPr>
            <a:r>
              <a:rPr lang="en-US" dirty="0"/>
              <a:t>Selected because he didn’t put his own political beliefs over orders, and he was the only one to have recently commanded troops (1916 in Mexico)</a:t>
            </a:r>
          </a:p>
          <a:p>
            <a:pPr marL="1200150" lvl="2" indent="-285750">
              <a:buFont typeface="Arial" panose="020B0604020202020204" pitchFamily="34" charset="0"/>
              <a:buChar char="•"/>
            </a:pPr>
            <a:r>
              <a:rPr lang="en-US" dirty="0"/>
              <a:t>Believed that because of the cadets’ level of discipline from Westpoint, he believed his army was both physically and morally superior</a:t>
            </a:r>
          </a:p>
          <a:p>
            <a:pPr marL="1200150" lvl="2" indent="-285750">
              <a:buFont typeface="Arial" panose="020B0604020202020204" pitchFamily="34" charset="0"/>
              <a:buChar char="•"/>
            </a:pPr>
            <a:r>
              <a:rPr lang="en-US" dirty="0"/>
              <a:t>At the beginning of the war, his doctrine was “open warfare”</a:t>
            </a:r>
          </a:p>
          <a:p>
            <a:pPr marL="1657350" lvl="3" indent="-285750">
              <a:buFont typeface="Arial" panose="020B0604020202020204" pitchFamily="34" charset="0"/>
              <a:buChar char="•"/>
            </a:pPr>
            <a:r>
              <a:rPr lang="en-US" dirty="0"/>
              <a:t>Maximum effectiveness of riflemen </a:t>
            </a:r>
          </a:p>
          <a:p>
            <a:pPr marL="1657350" lvl="3" indent="-285750">
              <a:buFont typeface="Arial" panose="020B0604020202020204" pitchFamily="34" charset="0"/>
              <a:buChar char="•"/>
            </a:pPr>
            <a:r>
              <a:rPr lang="en-US" dirty="0"/>
              <a:t>Believed trench warfare was passive and wanted to maneuver</a:t>
            </a:r>
          </a:p>
          <a:p>
            <a:pPr marL="1200150" lvl="2" indent="-285750">
              <a:buFont typeface="Arial" panose="020B0604020202020204" pitchFamily="34" charset="0"/>
              <a:buChar char="•"/>
            </a:pPr>
            <a:r>
              <a:rPr lang="en-US" dirty="0"/>
              <a:t>Quickly came to realize why trenches were used</a:t>
            </a:r>
          </a:p>
          <a:p>
            <a:pPr marL="1657350" lvl="3" indent="-285750">
              <a:buFont typeface="Arial" panose="020B0604020202020204" pitchFamily="34" charset="0"/>
              <a:buChar char="•"/>
            </a:pPr>
            <a:r>
              <a:rPr lang="en-US" dirty="0"/>
              <a:t>At the beginning of the war, generals would move their men around in formation and they would be destroyed by accurate artillery fire</a:t>
            </a:r>
          </a:p>
          <a:p>
            <a:pPr marL="2114550" lvl="4" indent="-285750">
              <a:buFont typeface="Arial" panose="020B0604020202020204" pitchFamily="34" charset="0"/>
              <a:buChar char="•"/>
            </a:pPr>
            <a:r>
              <a:rPr lang="en-US" dirty="0"/>
              <a:t>Only trenches were able to stop the massive number of casualties taken from artillery</a:t>
            </a:r>
          </a:p>
          <a:p>
            <a:pPr marL="1200150" lvl="2" indent="-285750">
              <a:buFont typeface="Arial" panose="020B0604020202020204" pitchFamily="34" charset="0"/>
              <a:buChar char="•"/>
            </a:pPr>
            <a:r>
              <a:rPr lang="en-US" dirty="0"/>
              <a:t>Artillery was the king of the battlefield and technologies such as observation balloons and scouting planes only made them deadlier</a:t>
            </a:r>
          </a:p>
          <a:p>
            <a:pPr marL="1657350" lvl="3" indent="-285750">
              <a:buFont typeface="Arial" panose="020B0604020202020204" pitchFamily="34" charset="0"/>
              <a:buChar char="•"/>
            </a:pPr>
            <a:r>
              <a:rPr lang="en-US" dirty="0"/>
              <a:t>Predictive firing caused was able to accurately predict artillery locations through triangulation</a:t>
            </a:r>
          </a:p>
          <a:p>
            <a:pPr marL="2114550" lvl="4" indent="-285750">
              <a:buFont typeface="Arial" panose="020B0604020202020204" pitchFamily="34" charset="0"/>
              <a:buChar char="•"/>
            </a:pPr>
            <a:r>
              <a:rPr lang="en-US" dirty="0"/>
              <a:t>This allowed armies to move in without having to worry about enemy artillery</a:t>
            </a:r>
          </a:p>
        </p:txBody>
      </p:sp>
      <p:pic>
        <p:nvPicPr>
          <p:cNvPr id="3" name="Content Placeholder 11" descr="A small tunnel with a bench&#10;&#10;Description automatically generated with medium confidence">
            <a:extLst>
              <a:ext uri="{FF2B5EF4-FFF2-40B4-BE49-F238E27FC236}">
                <a16:creationId xmlns:a16="http://schemas.microsoft.com/office/drawing/2014/main" id="{593A1B36-2B9D-8E5B-4D55-23345C02CE96}"/>
              </a:ext>
            </a:extLst>
          </p:cNvPr>
          <p:cNvPicPr>
            <a:picLocks noChangeAspect="1"/>
          </p:cNvPicPr>
          <p:nvPr/>
        </p:nvPicPr>
        <p:blipFill>
          <a:blip r:embed="rId2">
            <a:extLst>
              <a:ext uri="{28A0092B-C50C-407E-A947-70E740481C1C}">
                <a14:useLocalDpi xmlns:a14="http://schemas.microsoft.com/office/drawing/2010/main" val="0"/>
              </a:ext>
            </a:extLst>
          </a:blip>
          <a:srcRect l="9108" r="7139"/>
          <a:stretch/>
        </p:blipFill>
        <p:spPr>
          <a:xfrm>
            <a:off x="4807204" y="6605752"/>
            <a:ext cx="3684497" cy="3673364"/>
          </a:xfrm>
          <a:prstGeom prst="rect">
            <a:avLst/>
          </a:prstGeom>
          <a:ln>
            <a:noFill/>
          </a:ln>
          <a:effectLst/>
        </p:spPr>
      </p:pic>
      <p:pic>
        <p:nvPicPr>
          <p:cNvPr id="4" name="Content Placeholder 2" descr="A group of cannons on a cart&#10;&#10;Description automatically generated">
            <a:extLst>
              <a:ext uri="{FF2B5EF4-FFF2-40B4-BE49-F238E27FC236}">
                <a16:creationId xmlns:a16="http://schemas.microsoft.com/office/drawing/2014/main" id="{1E724A47-A4D9-1E96-6D40-D27846B0A05A}"/>
              </a:ext>
            </a:extLst>
          </p:cNvPr>
          <p:cNvPicPr>
            <a:picLocks noChangeAspect="1"/>
          </p:cNvPicPr>
          <p:nvPr/>
        </p:nvPicPr>
        <p:blipFill>
          <a:blip r:embed="rId3">
            <a:extLst>
              <a:ext uri="{28A0092B-C50C-407E-A947-70E740481C1C}">
                <a14:useLocalDpi xmlns:a14="http://schemas.microsoft.com/office/drawing/2010/main" val="0"/>
              </a:ext>
            </a:extLst>
          </a:blip>
          <a:srcRect l="15040" r="47095"/>
          <a:stretch/>
        </p:blipFill>
        <p:spPr>
          <a:xfrm>
            <a:off x="403372" y="6820593"/>
            <a:ext cx="3695663" cy="3684496"/>
          </a:xfrm>
          <a:prstGeom prst="rect">
            <a:avLst/>
          </a:prstGeom>
          <a:ln>
            <a:noFill/>
          </a:ln>
          <a:effectLst/>
        </p:spPr>
      </p:pic>
    </p:spTree>
    <p:extLst>
      <p:ext uri="{BB962C8B-B14F-4D97-AF65-F5344CB8AC3E}">
        <p14:creationId xmlns:p14="http://schemas.microsoft.com/office/powerpoint/2010/main" val="274975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08153-8375-377E-9A35-4A78BA0DB04F}"/>
              </a:ext>
            </a:extLst>
          </p:cNvPr>
          <p:cNvSpPr txBox="1"/>
          <p:nvPr/>
        </p:nvSpPr>
        <p:spPr>
          <a:xfrm>
            <a:off x="0" y="28377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German offensives in 1918, Britain wanted American armies to be in formation with</a:t>
            </a:r>
          </a:p>
          <a:p>
            <a:pPr marL="742950" lvl="1" indent="-285750">
              <a:buFont typeface="Arial" panose="020B0604020202020204" pitchFamily="34" charset="0"/>
              <a:buChar char="•"/>
            </a:pPr>
            <a:r>
              <a:rPr lang="en-US" dirty="0"/>
              <a:t>However, since America wanted to achieve her war goals, Pershing kept his distance with them</a:t>
            </a:r>
          </a:p>
          <a:p>
            <a:pPr marL="742950" lvl="1" indent="-285750">
              <a:buFont typeface="Arial" panose="020B0604020202020204" pitchFamily="34" charset="0"/>
              <a:buChar char="•"/>
            </a:pPr>
            <a:r>
              <a:rPr lang="en-US" dirty="0"/>
              <a:t>Pershing did help the allies by sending African American troops to help France</a:t>
            </a:r>
          </a:p>
          <a:p>
            <a:pPr marL="285750" indent="-285750">
              <a:buFont typeface="Arial" panose="020B0604020202020204" pitchFamily="34" charset="0"/>
              <a:buChar char="•"/>
            </a:pPr>
            <a:r>
              <a:rPr lang="en-US" dirty="0"/>
              <a:t>The only major battle the first army fought in throughout the war was during the Aisne-Marne offensive in the Meuse-Argonne battle</a:t>
            </a:r>
          </a:p>
          <a:p>
            <a:pPr marL="742950" lvl="1" indent="-285750">
              <a:buFont typeface="Arial" panose="020B0604020202020204" pitchFamily="34" charset="0"/>
              <a:buChar char="•"/>
            </a:pPr>
            <a:r>
              <a:rPr lang="en-US" dirty="0"/>
              <a:t>During this battle alone, the Americans fielded more artillery than the Union did in the civil war</a:t>
            </a:r>
          </a:p>
          <a:p>
            <a:pPr marL="285750" indent="-285750">
              <a:buFont typeface="Arial" panose="020B0604020202020204" pitchFamily="34" charset="0"/>
              <a:buChar char="•"/>
            </a:pPr>
            <a:r>
              <a:rPr lang="en-US" dirty="0"/>
              <a:t>During the time America was in the war, Pershing found out his open warfare doctrine had its issues.</a:t>
            </a:r>
          </a:p>
          <a:p>
            <a:pPr marL="742950" lvl="1" indent="-285750">
              <a:buFont typeface="Arial" panose="020B0604020202020204" pitchFamily="34" charset="0"/>
              <a:buChar char="•"/>
            </a:pPr>
            <a:r>
              <a:rPr lang="en-US" dirty="0"/>
              <a:t>Many occurrences of traffic jams happened, and troops would outstretch communications</a:t>
            </a:r>
          </a:p>
          <a:p>
            <a:pPr marL="742950" lvl="1" indent="-285750">
              <a:buFont typeface="Arial" panose="020B0604020202020204" pitchFamily="34" charset="0"/>
              <a:buChar char="•"/>
            </a:pPr>
            <a:r>
              <a:rPr lang="en-US" dirty="0"/>
              <a:t>To fix this, Pershing divided up his armies into smaller pieces to be more easily controlled</a:t>
            </a:r>
          </a:p>
          <a:p>
            <a:pPr marL="1200150" lvl="2" indent="-285750">
              <a:buFont typeface="Arial" panose="020B0604020202020204" pitchFamily="34" charset="0"/>
              <a:buChar char="•"/>
            </a:pPr>
            <a:r>
              <a:rPr lang="en-US" dirty="0"/>
              <a:t>Promoted generals who caught his eye throughout the war</a:t>
            </a:r>
          </a:p>
          <a:p>
            <a:pPr marL="285750" indent="-285750">
              <a:buFont typeface="Arial" panose="020B0604020202020204" pitchFamily="34" charset="0"/>
              <a:buChar char="•"/>
            </a:pPr>
            <a:r>
              <a:rPr lang="en-US" dirty="0"/>
              <a:t>Eventually there was a ceasefire on the 11</a:t>
            </a:r>
            <a:r>
              <a:rPr lang="en-US" baseline="30000" dirty="0"/>
              <a:t>th</a:t>
            </a:r>
            <a:r>
              <a:rPr lang="en-US" dirty="0"/>
              <a:t> of October 1918</a:t>
            </a:r>
          </a:p>
        </p:txBody>
      </p:sp>
      <p:pic>
        <p:nvPicPr>
          <p:cNvPr id="3" name="Content Placeholder 4" descr="A group of people walking in a road&#10;&#10;Description automatically generated with medium confidence">
            <a:extLst>
              <a:ext uri="{FF2B5EF4-FFF2-40B4-BE49-F238E27FC236}">
                <a16:creationId xmlns:a16="http://schemas.microsoft.com/office/drawing/2014/main" id="{0273B270-66A4-F7E8-2511-69CCDF870DAB}"/>
              </a:ext>
            </a:extLst>
          </p:cNvPr>
          <p:cNvPicPr>
            <a:picLocks noChangeAspect="1"/>
          </p:cNvPicPr>
          <p:nvPr/>
        </p:nvPicPr>
        <p:blipFill>
          <a:blip r:embed="rId2">
            <a:extLst>
              <a:ext uri="{28A0092B-C50C-407E-A947-70E740481C1C}">
                <a14:useLocalDpi xmlns:a14="http://schemas.microsoft.com/office/drawing/2010/main" val="0"/>
              </a:ext>
            </a:extLst>
          </a:blip>
          <a:srcRect l="6277" r="8066" b="-1"/>
          <a:stretch/>
        </p:blipFill>
        <p:spPr>
          <a:xfrm>
            <a:off x="4020207" y="4982332"/>
            <a:ext cx="4272457" cy="3030150"/>
          </a:xfrm>
          <a:prstGeom prst="rect">
            <a:avLst/>
          </a:prstGeom>
        </p:spPr>
      </p:pic>
      <p:pic>
        <p:nvPicPr>
          <p:cNvPr id="43012" name="Content Placeholder 4" descr="A group of soldiers in a trench&#10;&#10;Description automatically generated">
            <a:extLst>
              <a:ext uri="{FF2B5EF4-FFF2-40B4-BE49-F238E27FC236}">
                <a16:creationId xmlns:a16="http://schemas.microsoft.com/office/drawing/2014/main" id="{57A3AA6C-92EA-9808-C381-BB68B1A3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64" r="12305" b="1"/>
          <a:stretch/>
        </p:blipFill>
        <p:spPr>
          <a:xfrm>
            <a:off x="204951" y="4975236"/>
            <a:ext cx="3011214" cy="3002116"/>
          </a:xfrm>
          <a:prstGeom prst="rect">
            <a:avLst/>
          </a:prstGeom>
          <a:ln>
            <a:noFill/>
          </a:ln>
          <a:effectLst/>
        </p:spPr>
      </p:pic>
      <p:pic>
        <p:nvPicPr>
          <p:cNvPr id="5" name="Picture 4" descr="A map of the city of belgium&#10;&#10;Description automatically generated">
            <a:extLst>
              <a:ext uri="{FF2B5EF4-FFF2-40B4-BE49-F238E27FC236}">
                <a16:creationId xmlns:a16="http://schemas.microsoft.com/office/drawing/2014/main" id="{1CE4FB51-0620-425D-F886-FFF2016F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476" y="8029566"/>
            <a:ext cx="5370780" cy="4162434"/>
          </a:xfrm>
          <a:prstGeom prst="rect">
            <a:avLst/>
          </a:prstGeom>
        </p:spPr>
      </p:pic>
    </p:spTree>
    <p:extLst>
      <p:ext uri="{BB962C8B-B14F-4D97-AF65-F5344CB8AC3E}">
        <p14:creationId xmlns:p14="http://schemas.microsoft.com/office/powerpoint/2010/main" val="41823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35074-2F70-80B2-8E27-7B1B3726F7C6}"/>
              </a:ext>
            </a:extLst>
          </p:cNvPr>
          <p:cNvSpPr txBox="1"/>
          <p:nvPr/>
        </p:nvSpPr>
        <p:spPr>
          <a:xfrm>
            <a:off x="0" y="189186"/>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Outcome of the war</a:t>
            </a:r>
          </a:p>
          <a:p>
            <a:pPr marL="742950" lvl="1" indent="-285750">
              <a:buFont typeface="Arial" panose="020B0604020202020204" pitchFamily="34" charset="0"/>
              <a:buChar char="•"/>
            </a:pPr>
            <a:r>
              <a:rPr lang="en-US" dirty="0"/>
              <a:t>Since the AEF arrived late, the Americans didn’t get much of what they wanted at the peace deal.</a:t>
            </a:r>
          </a:p>
          <a:p>
            <a:pPr marL="1200150" lvl="2" indent="-285750">
              <a:buFont typeface="Arial" panose="020B0604020202020204" pitchFamily="34" charset="0"/>
              <a:buChar char="•"/>
            </a:pPr>
            <a:r>
              <a:rPr lang="en-US" dirty="0"/>
              <a:t>Most of Wilson’s 14 points were rejected </a:t>
            </a:r>
          </a:p>
          <a:p>
            <a:pPr marL="1200150" lvl="2" indent="-285750">
              <a:buFont typeface="Arial" panose="020B0604020202020204" pitchFamily="34" charset="0"/>
              <a:buChar char="•"/>
            </a:pPr>
            <a:r>
              <a:rPr lang="en-US" dirty="0"/>
              <a:t>America wanted to cooperate with the central powers, but the other entente powers decided to humiliate them</a:t>
            </a:r>
          </a:p>
          <a:p>
            <a:pPr marL="742950" lvl="1" indent="-285750">
              <a:buFont typeface="Arial" panose="020B0604020202020204" pitchFamily="34" charset="0"/>
              <a:buChar char="•"/>
            </a:pPr>
            <a:r>
              <a:rPr lang="en-US" dirty="0"/>
              <a:t>Even though the league of nations was created, the American government didn’t even choose to join it</a:t>
            </a:r>
          </a:p>
          <a:p>
            <a:pPr marL="742950" lvl="1" indent="-285750">
              <a:buFont typeface="Arial" panose="020B0604020202020204" pitchFamily="34" charset="0"/>
              <a:buChar char="•"/>
            </a:pPr>
            <a:r>
              <a:rPr lang="en-US" dirty="0"/>
              <a:t>Many draftees hated their experience in the war</a:t>
            </a:r>
          </a:p>
          <a:p>
            <a:pPr marL="1200150" lvl="2" indent="-285750">
              <a:buFont typeface="Arial" panose="020B0604020202020204" pitchFamily="34" charset="0"/>
              <a:buChar char="•"/>
            </a:pPr>
            <a:r>
              <a:rPr lang="en-US" dirty="0"/>
              <a:t>The military police was harsh</a:t>
            </a:r>
          </a:p>
          <a:p>
            <a:pPr marL="1657350" lvl="3" indent="-285750">
              <a:buFont typeface="Arial" panose="020B0604020202020204" pitchFamily="34" charset="0"/>
              <a:buChar char="•"/>
            </a:pPr>
            <a:r>
              <a:rPr lang="en-US" dirty="0"/>
              <a:t>This led to private investigators being required for court marshals</a:t>
            </a:r>
          </a:p>
          <a:p>
            <a:pPr marL="1200150" lvl="2" indent="-285750">
              <a:buFont typeface="Arial" panose="020B0604020202020204" pitchFamily="34" charset="0"/>
              <a:buChar char="•"/>
            </a:pPr>
            <a:r>
              <a:rPr lang="en-US" dirty="0"/>
              <a:t>Many of them believed the civil service act didn’t deliver on the contract they made.</a:t>
            </a:r>
          </a:p>
          <a:p>
            <a:pPr marL="1657350" lvl="3" indent="-285750">
              <a:buFont typeface="Arial" panose="020B0604020202020204" pitchFamily="34" charset="0"/>
              <a:buChar char="•"/>
            </a:pPr>
            <a:r>
              <a:rPr lang="en-US" dirty="0"/>
              <a:t>Led to veteran groups being made and eventually the GI bill being passed allowing for education and land for veterans</a:t>
            </a:r>
          </a:p>
        </p:txBody>
      </p:sp>
      <p:pic>
        <p:nvPicPr>
          <p:cNvPr id="4" name="Picture 4" descr="00011275">
            <a:extLst>
              <a:ext uri="{FF2B5EF4-FFF2-40B4-BE49-F238E27FC236}">
                <a16:creationId xmlns:a16="http://schemas.microsoft.com/office/drawing/2014/main" id="{60C8BD60-9E41-D6EA-BDA8-67E639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98" r="4675"/>
          <a:stretch/>
        </p:blipFill>
        <p:spPr>
          <a:xfrm>
            <a:off x="991950" y="4918852"/>
            <a:ext cx="6878775" cy="685799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3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E0F3D-93D9-1E53-5508-3ABAC8E7974C}"/>
              </a:ext>
            </a:extLst>
          </p:cNvPr>
          <p:cNvSpPr txBox="1"/>
          <p:nvPr/>
        </p:nvSpPr>
        <p:spPr>
          <a:xfrm>
            <a:off x="0" y="175364"/>
            <a:ext cx="8686799" cy="830997"/>
          </a:xfrm>
          <a:prstGeom prst="rect">
            <a:avLst/>
          </a:prstGeom>
          <a:noFill/>
        </p:spPr>
        <p:txBody>
          <a:bodyPr wrap="square" rtlCol="0">
            <a:spAutoFit/>
          </a:bodyPr>
          <a:lstStyle/>
          <a:p>
            <a:pPr algn="ctr"/>
            <a:r>
              <a:rPr lang="en-US" sz="4800" dirty="0"/>
              <a:t>Interwar Years</a:t>
            </a:r>
          </a:p>
        </p:txBody>
      </p:sp>
      <p:sp>
        <p:nvSpPr>
          <p:cNvPr id="3" name="TextBox 2">
            <a:extLst>
              <a:ext uri="{FF2B5EF4-FFF2-40B4-BE49-F238E27FC236}">
                <a16:creationId xmlns:a16="http://schemas.microsoft.com/office/drawing/2014/main" id="{9D86318C-7FA3-FD98-4405-214EF1ABB812}"/>
              </a:ext>
            </a:extLst>
          </p:cNvPr>
          <p:cNvSpPr txBox="1"/>
          <p:nvPr/>
        </p:nvSpPr>
        <p:spPr>
          <a:xfrm>
            <a:off x="0" y="1006361"/>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 army applies lessons to the great war, but do they apply the right lessons?</a:t>
            </a:r>
          </a:p>
          <a:p>
            <a:pPr marL="285750" indent="-285750">
              <a:buFont typeface="Arial" panose="020B0604020202020204" pitchFamily="34" charset="0"/>
              <a:buChar char="•"/>
            </a:pPr>
            <a:r>
              <a:rPr lang="en-US" dirty="0"/>
              <a:t>What are the roles of air power as technology rapidly develops?</a:t>
            </a:r>
          </a:p>
          <a:p>
            <a:pPr marL="285750" indent="-285750">
              <a:buFont typeface="Arial" panose="020B0604020202020204" pitchFamily="34" charset="0"/>
              <a:buChar char="•"/>
            </a:pPr>
            <a:r>
              <a:rPr lang="en-US" dirty="0"/>
              <a:t>How can the marines survive with naval technology making them increasingly irrelevant?</a:t>
            </a:r>
          </a:p>
        </p:txBody>
      </p:sp>
      <p:sp>
        <p:nvSpPr>
          <p:cNvPr id="4" name="TextBox 3">
            <a:extLst>
              <a:ext uri="{FF2B5EF4-FFF2-40B4-BE49-F238E27FC236}">
                <a16:creationId xmlns:a16="http://schemas.microsoft.com/office/drawing/2014/main" id="{25430DBB-1150-90AA-2D16-7DFD3AEE82F1}"/>
              </a:ext>
            </a:extLst>
          </p:cNvPr>
          <p:cNvSpPr txBox="1"/>
          <p:nvPr/>
        </p:nvSpPr>
        <p:spPr>
          <a:xfrm>
            <a:off x="1" y="5705257"/>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Demobilization</a:t>
            </a:r>
          </a:p>
          <a:p>
            <a:pPr marL="742950" lvl="1" indent="-285750">
              <a:buFont typeface="Arial" panose="020B0604020202020204" pitchFamily="34" charset="0"/>
              <a:buChar char="•"/>
            </a:pPr>
            <a:r>
              <a:rPr lang="en-US" dirty="0"/>
              <a:t>Rapid demobilization: four million men to two hundred thousand</a:t>
            </a:r>
          </a:p>
          <a:p>
            <a:pPr marL="742950" lvl="1" indent="-285750">
              <a:buFont typeface="Arial" panose="020B0604020202020204" pitchFamily="34" charset="0"/>
              <a:buChar char="•"/>
            </a:pPr>
            <a:r>
              <a:rPr lang="en-US" dirty="0"/>
              <a:t>National defense act of 1920</a:t>
            </a:r>
          </a:p>
          <a:p>
            <a:pPr marL="1200150" lvl="2" indent="-285750">
              <a:buFont typeface="Arial" panose="020B0604020202020204" pitchFamily="34" charset="0"/>
              <a:buChar char="•"/>
            </a:pPr>
            <a:r>
              <a:rPr lang="en-US" dirty="0"/>
              <a:t>Sets up the structure of the peacetime army</a:t>
            </a:r>
          </a:p>
          <a:p>
            <a:pPr marL="1657350" lvl="3" indent="-285750">
              <a:buFont typeface="Arial" panose="020B0604020202020204" pitchFamily="34" charset="0"/>
              <a:buChar char="•"/>
            </a:pPr>
            <a:r>
              <a:rPr lang="en-US" dirty="0"/>
              <a:t>280,000 enlisted, 17,000 officers</a:t>
            </a:r>
          </a:p>
          <a:p>
            <a:pPr marL="1657350" lvl="3" indent="-285750">
              <a:buFont typeface="Arial" panose="020B0604020202020204" pitchFamily="34" charset="0"/>
              <a:buChar char="•"/>
            </a:pPr>
            <a:r>
              <a:rPr lang="en-US" dirty="0"/>
              <a:t>435,000 national guardsmen</a:t>
            </a:r>
          </a:p>
          <a:p>
            <a:pPr marL="1657350" lvl="3" indent="-285750">
              <a:buFont typeface="Arial" panose="020B0604020202020204" pitchFamily="34" charset="0"/>
              <a:buChar char="•"/>
            </a:pPr>
            <a:r>
              <a:rPr lang="en-US" dirty="0"/>
              <a:t>But congress doesn’t fund the army properly, leading to only half that amount being in the army</a:t>
            </a:r>
          </a:p>
          <a:p>
            <a:pPr marL="2114550" lvl="4" indent="-285750">
              <a:buFont typeface="Arial" panose="020B0604020202020204" pitchFamily="34" charset="0"/>
              <a:buChar char="•"/>
            </a:pPr>
            <a:r>
              <a:rPr lang="en-US" dirty="0"/>
              <a:t>Chief of staff reminds congress that the demobilized nation, Germany, only has 100,000 men allowed to serve so that they are rendered useless</a:t>
            </a:r>
          </a:p>
          <a:p>
            <a:pPr marL="2571750" lvl="5" indent="-285750">
              <a:buFont typeface="Arial" panose="020B0604020202020204" pitchFamily="34" charset="0"/>
              <a:buChar char="•"/>
            </a:pPr>
            <a:r>
              <a:rPr lang="en-US" dirty="0"/>
              <a:t>The USA only had 125,000 between 1922 and 1925</a:t>
            </a:r>
          </a:p>
        </p:txBody>
      </p:sp>
      <p:pic>
        <p:nvPicPr>
          <p:cNvPr id="6" name="Picture 5">
            <a:extLst>
              <a:ext uri="{FF2B5EF4-FFF2-40B4-BE49-F238E27FC236}">
                <a16:creationId xmlns:a16="http://schemas.microsoft.com/office/drawing/2014/main" id="{3E88496D-2CEB-0DF0-450D-C03E7B66FA85}"/>
              </a:ext>
            </a:extLst>
          </p:cNvPr>
          <p:cNvPicPr>
            <a:picLocks noChangeAspect="1"/>
          </p:cNvPicPr>
          <p:nvPr/>
        </p:nvPicPr>
        <p:blipFill>
          <a:blip r:embed="rId2"/>
          <a:stretch>
            <a:fillRect/>
          </a:stretch>
        </p:blipFill>
        <p:spPr>
          <a:xfrm>
            <a:off x="951544" y="2244785"/>
            <a:ext cx="3048425" cy="3458058"/>
          </a:xfrm>
          <a:prstGeom prst="rect">
            <a:avLst/>
          </a:prstGeom>
        </p:spPr>
      </p:pic>
      <p:pic>
        <p:nvPicPr>
          <p:cNvPr id="7" name="Picture 6">
            <a:extLst>
              <a:ext uri="{FF2B5EF4-FFF2-40B4-BE49-F238E27FC236}">
                <a16:creationId xmlns:a16="http://schemas.microsoft.com/office/drawing/2014/main" id="{7986FC45-651A-998F-914A-9E5356A57EDC}"/>
              </a:ext>
            </a:extLst>
          </p:cNvPr>
          <p:cNvPicPr>
            <a:picLocks noChangeAspect="1"/>
          </p:cNvPicPr>
          <p:nvPr/>
        </p:nvPicPr>
        <p:blipFill>
          <a:blip r:embed="rId3"/>
          <a:stretch>
            <a:fillRect/>
          </a:stretch>
        </p:blipFill>
        <p:spPr>
          <a:xfrm>
            <a:off x="4905677" y="2165116"/>
            <a:ext cx="2504116" cy="3671766"/>
          </a:xfrm>
          <a:prstGeom prst="rect">
            <a:avLst/>
          </a:prstGeom>
        </p:spPr>
      </p:pic>
      <p:pic>
        <p:nvPicPr>
          <p:cNvPr id="9" name="Picture 8">
            <a:extLst>
              <a:ext uri="{FF2B5EF4-FFF2-40B4-BE49-F238E27FC236}">
                <a16:creationId xmlns:a16="http://schemas.microsoft.com/office/drawing/2014/main" id="{6D454057-BB7F-CD6E-1C0B-50FCAE517AF3}"/>
              </a:ext>
            </a:extLst>
          </p:cNvPr>
          <p:cNvPicPr>
            <a:picLocks noChangeAspect="1"/>
          </p:cNvPicPr>
          <p:nvPr/>
        </p:nvPicPr>
        <p:blipFill>
          <a:blip r:embed="rId4"/>
          <a:stretch>
            <a:fillRect/>
          </a:stretch>
        </p:blipFill>
        <p:spPr>
          <a:xfrm>
            <a:off x="1868102" y="9176005"/>
            <a:ext cx="4627291" cy="2802936"/>
          </a:xfrm>
          <a:prstGeom prst="rect">
            <a:avLst/>
          </a:prstGeom>
        </p:spPr>
      </p:pic>
    </p:spTree>
    <p:extLst>
      <p:ext uri="{BB962C8B-B14F-4D97-AF65-F5344CB8AC3E}">
        <p14:creationId xmlns:p14="http://schemas.microsoft.com/office/powerpoint/2010/main" val="334088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43E35-3941-F794-9209-67D18D3F13E0}"/>
              </a:ext>
            </a:extLst>
          </p:cNvPr>
          <p:cNvSpPr txBox="1"/>
          <p:nvPr/>
        </p:nvSpPr>
        <p:spPr>
          <a:xfrm>
            <a:off x="0" y="173421"/>
            <a:ext cx="8686800" cy="11449288"/>
          </a:xfrm>
          <a:prstGeom prst="rect">
            <a:avLst/>
          </a:prstGeom>
          <a:noFill/>
        </p:spPr>
        <p:txBody>
          <a:bodyPr wrap="square" rtlCol="0">
            <a:spAutoFit/>
          </a:bodyPr>
          <a:lstStyle/>
          <a:p>
            <a:pPr marL="285750" indent="-285750">
              <a:buFont typeface="Arial" panose="020B0604020202020204" pitchFamily="34" charset="0"/>
              <a:buChar char="•"/>
            </a:pPr>
            <a:r>
              <a:rPr lang="en-US" dirty="0"/>
              <a:t>Navy</a:t>
            </a:r>
          </a:p>
          <a:p>
            <a:pPr marL="742950" lvl="1" indent="-285750">
              <a:buFont typeface="Arial" panose="020B0604020202020204" pitchFamily="34" charset="0"/>
              <a:buChar char="•"/>
            </a:pPr>
            <a:r>
              <a:rPr lang="en-US" dirty="0"/>
              <a:t>Current position: 2</a:t>
            </a:r>
            <a:r>
              <a:rPr lang="en-US" baseline="30000" dirty="0"/>
              <a:t>nd</a:t>
            </a:r>
            <a:r>
              <a:rPr lang="en-US" dirty="0"/>
              <a:t> largest in the world, but will be largest upon completion of ships outlined in 1916 naval act</a:t>
            </a:r>
          </a:p>
          <a:p>
            <a:pPr marL="1200150" lvl="2" indent="-285750">
              <a:buFont typeface="Arial" panose="020B0604020202020204" pitchFamily="34" charset="0"/>
              <a:buChar char="•"/>
            </a:pPr>
            <a:r>
              <a:rPr lang="en-US" dirty="0"/>
              <a:t>Leads to an arms race with Britain</a:t>
            </a:r>
          </a:p>
          <a:p>
            <a:pPr marL="1200150" lvl="2" indent="-285750">
              <a:buFont typeface="Arial" panose="020B0604020202020204" pitchFamily="34" charset="0"/>
              <a:buChar char="•"/>
            </a:pPr>
            <a:r>
              <a:rPr lang="en-US" dirty="0"/>
              <a:t>Japan also expands navy rapidly</a:t>
            </a:r>
          </a:p>
          <a:p>
            <a:pPr marL="1200150" lvl="2" indent="-285750">
              <a:buFont typeface="Arial" panose="020B0604020202020204" pitchFamily="34" charset="0"/>
              <a:buChar char="•"/>
            </a:pPr>
            <a:r>
              <a:rPr lang="en-US" dirty="0"/>
              <a:t>However, most Americans, including politicians, don’t want to spend that much money on ships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Secretary of state Charles Evans Hughes sends invitations to all the premier naval powers to have a conference in Washington</a:t>
            </a:r>
          </a:p>
          <a:p>
            <a:pPr marL="1200150" lvl="2" indent="-285750">
              <a:buFont typeface="Arial" panose="020B0604020202020204" pitchFamily="34" charset="0"/>
              <a:buChar char="•"/>
            </a:pPr>
            <a:r>
              <a:rPr lang="en-US" dirty="0"/>
              <a:t>He proposes to end naval arms race and declares that the USA is scraping 15 battleships being built and 15 ships already built</a:t>
            </a:r>
          </a:p>
          <a:p>
            <a:pPr marL="1657350" lvl="3" indent="-285750">
              <a:buFont typeface="Arial" panose="020B0604020202020204" pitchFamily="34" charset="0"/>
              <a:buChar char="•"/>
            </a:pPr>
            <a:r>
              <a:rPr lang="en-US" dirty="0"/>
              <a:t>Will limit the USA to 18 battleships</a:t>
            </a:r>
          </a:p>
          <a:p>
            <a:pPr marL="1200150" lvl="2" indent="-285750">
              <a:buFont typeface="Arial" panose="020B0604020202020204" pitchFamily="34" charset="0"/>
              <a:buChar char="•"/>
            </a:pPr>
            <a:r>
              <a:rPr lang="en-US" dirty="0"/>
              <a:t>He calls on other powers to limit their number of battleships as well, getting the moral high ground</a:t>
            </a:r>
          </a:p>
          <a:p>
            <a:pPr marL="1657350" lvl="3" indent="-285750">
              <a:buFont typeface="Arial" panose="020B0604020202020204" pitchFamily="34" charset="0"/>
              <a:buChar char="•"/>
            </a:pPr>
            <a:r>
              <a:rPr lang="en-US" dirty="0"/>
              <a:t>Everyone is shocked, but still agrees</a:t>
            </a:r>
          </a:p>
          <a:p>
            <a:pPr marL="1200150" lvl="2" indent="-285750">
              <a:buFont typeface="Arial" panose="020B0604020202020204" pitchFamily="34" charset="0"/>
              <a:buChar char="•"/>
            </a:pPr>
            <a:r>
              <a:rPr lang="en-US" dirty="0"/>
              <a:t>This was the first successful arms restriction treaty in history</a:t>
            </a:r>
          </a:p>
          <a:p>
            <a:pPr marL="1200150" lvl="2" indent="-285750">
              <a:buFont typeface="Arial" panose="020B0604020202020204" pitchFamily="34" charset="0"/>
              <a:buChar char="•"/>
            </a:pPr>
            <a:r>
              <a:rPr lang="en-US" dirty="0"/>
              <a:t>Gave a tonnage ratio of 5-5-3 for the USA, Britain and Japan, which left Japan mad</a:t>
            </a:r>
          </a:p>
          <a:p>
            <a:pPr marL="1200150" lvl="2" indent="-285750">
              <a:buFont typeface="Arial" panose="020B0604020202020204" pitchFamily="34" charset="0"/>
              <a:buChar char="•"/>
            </a:pPr>
            <a:r>
              <a:rPr lang="en-US" dirty="0"/>
              <a:t>The treaty put no limit on submarines, which were seen as opportunities to give smaller nations a fighting chance</a:t>
            </a:r>
          </a:p>
          <a:p>
            <a:pPr marL="1200150" lvl="2" indent="-285750">
              <a:buFont typeface="Arial" panose="020B0604020202020204" pitchFamily="34" charset="0"/>
              <a:buChar char="•"/>
            </a:pPr>
            <a:r>
              <a:rPr lang="en-US" dirty="0"/>
              <a:t>Allowed nations to have 2 aircraft carriers made from scrapped battleship hulls</a:t>
            </a:r>
          </a:p>
          <a:p>
            <a:pPr marL="1200150" lvl="2" indent="-285750">
              <a:buFont typeface="Arial" panose="020B0604020202020204" pitchFamily="34" charset="0"/>
              <a:buChar char="•"/>
            </a:pPr>
            <a:r>
              <a:rPr lang="en-US" dirty="0"/>
              <a:t>Charles Hughes sunk more battleships than anyone else in world history</a:t>
            </a:r>
          </a:p>
        </p:txBody>
      </p:sp>
      <p:pic>
        <p:nvPicPr>
          <p:cNvPr id="6" name="Picture 5">
            <a:extLst>
              <a:ext uri="{FF2B5EF4-FFF2-40B4-BE49-F238E27FC236}">
                <a16:creationId xmlns:a16="http://schemas.microsoft.com/office/drawing/2014/main" id="{501DD1CD-BDDC-B40A-9B60-A6EBD0683EF5}"/>
              </a:ext>
            </a:extLst>
          </p:cNvPr>
          <p:cNvPicPr>
            <a:picLocks noChangeAspect="1"/>
          </p:cNvPicPr>
          <p:nvPr/>
        </p:nvPicPr>
        <p:blipFill>
          <a:blip r:embed="rId2"/>
          <a:stretch>
            <a:fillRect/>
          </a:stretch>
        </p:blipFill>
        <p:spPr>
          <a:xfrm>
            <a:off x="867104" y="2320750"/>
            <a:ext cx="6763407" cy="4675773"/>
          </a:xfrm>
          <a:prstGeom prst="rect">
            <a:avLst/>
          </a:prstGeom>
        </p:spPr>
      </p:pic>
    </p:spTree>
    <p:extLst>
      <p:ext uri="{BB962C8B-B14F-4D97-AF65-F5344CB8AC3E}">
        <p14:creationId xmlns:p14="http://schemas.microsoft.com/office/powerpoint/2010/main" val="281722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2B8F4-261B-2C2E-4A6F-77927629B2FE}"/>
              </a:ext>
            </a:extLst>
          </p:cNvPr>
          <p:cNvSpPr txBox="1"/>
          <p:nvPr/>
        </p:nvSpPr>
        <p:spPr>
          <a:xfrm>
            <a:off x="0" y="189186"/>
            <a:ext cx="41463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Naval Aviation</a:t>
            </a:r>
          </a:p>
          <a:p>
            <a:pPr marL="742950" lvl="1" indent="-285750">
              <a:buFont typeface="Arial" panose="020B0604020202020204" pitchFamily="34" charset="0"/>
              <a:buChar char="•"/>
            </a:pPr>
            <a:r>
              <a:rPr lang="en-US" dirty="0"/>
              <a:t>William A. Moffett is the head of the Navy Bureau of Aeronautics</a:t>
            </a:r>
          </a:p>
          <a:p>
            <a:pPr marL="1200150" lvl="2" indent="-285750">
              <a:buFont typeface="Arial" panose="020B0604020202020204" pitchFamily="34" charset="0"/>
              <a:buChar char="•"/>
            </a:pPr>
            <a:r>
              <a:rPr lang="en-US" dirty="0"/>
              <a:t>Big advocate for carriers</a:t>
            </a:r>
          </a:p>
          <a:p>
            <a:pPr marL="742950" lvl="1" indent="-285750">
              <a:buFont typeface="Arial" panose="020B0604020202020204" pitchFamily="34" charset="0"/>
              <a:buChar char="•"/>
            </a:pPr>
            <a:r>
              <a:rPr lang="en-US" dirty="0"/>
              <a:t>Wildcat Fighter</a:t>
            </a:r>
          </a:p>
          <a:p>
            <a:pPr marL="1200150" lvl="2" indent="-285750">
              <a:buFont typeface="Arial" panose="020B0604020202020204" pitchFamily="34" charset="0"/>
              <a:buChar char="•"/>
            </a:pPr>
            <a:r>
              <a:rPr lang="en-US" dirty="0"/>
              <a:t>300 mph max speed</a:t>
            </a:r>
          </a:p>
          <a:p>
            <a:pPr marL="1200150" lvl="2" indent="-285750">
              <a:buFont typeface="Arial" panose="020B0604020202020204" pitchFamily="34" charset="0"/>
              <a:buChar char="•"/>
            </a:pPr>
            <a:r>
              <a:rPr lang="en-US" dirty="0"/>
              <a:t>845-mile range</a:t>
            </a:r>
          </a:p>
          <a:p>
            <a:pPr marL="1200150" lvl="2" indent="-285750">
              <a:buFont typeface="Arial" panose="020B0604020202020204" pitchFamily="34" charset="0"/>
              <a:buChar char="•"/>
            </a:pPr>
            <a:r>
              <a:rPr lang="en-US" dirty="0"/>
              <a:t>39500 ft ceiling</a:t>
            </a:r>
          </a:p>
          <a:p>
            <a:pPr marL="742950" lvl="1" indent="-285750">
              <a:buFont typeface="Arial" panose="020B0604020202020204" pitchFamily="34" charset="0"/>
              <a:buChar char="•"/>
            </a:pPr>
            <a:r>
              <a:rPr lang="en-US" dirty="0"/>
              <a:t>Douglas Dauntless Dive Bomber</a:t>
            </a:r>
          </a:p>
          <a:p>
            <a:pPr marL="1200150" lvl="2" indent="-285750">
              <a:buFont typeface="Arial" panose="020B0604020202020204" pitchFamily="34" charset="0"/>
              <a:buChar char="•"/>
            </a:pPr>
            <a:r>
              <a:rPr lang="en-US" dirty="0"/>
              <a:t>Near-vertical (80 degrees) dive</a:t>
            </a:r>
          </a:p>
          <a:p>
            <a:pPr marL="1200150" lvl="2" indent="-285750">
              <a:buFont typeface="Arial" panose="020B0604020202020204" pitchFamily="34" charset="0"/>
              <a:buChar char="•"/>
            </a:pPr>
            <a:r>
              <a:rPr lang="en-US" dirty="0"/>
              <a:t>Bomb load of 2250 lbs.</a:t>
            </a:r>
          </a:p>
        </p:txBody>
      </p:sp>
      <p:pic>
        <p:nvPicPr>
          <p:cNvPr id="4" name="Picture 3">
            <a:extLst>
              <a:ext uri="{FF2B5EF4-FFF2-40B4-BE49-F238E27FC236}">
                <a16:creationId xmlns:a16="http://schemas.microsoft.com/office/drawing/2014/main" id="{96754F80-1A5D-DCF2-8AE1-FF3424AC3CBC}"/>
              </a:ext>
            </a:extLst>
          </p:cNvPr>
          <p:cNvPicPr>
            <a:picLocks noChangeAspect="1"/>
          </p:cNvPicPr>
          <p:nvPr/>
        </p:nvPicPr>
        <p:blipFill>
          <a:blip r:embed="rId2"/>
          <a:stretch>
            <a:fillRect/>
          </a:stretch>
        </p:blipFill>
        <p:spPr>
          <a:xfrm>
            <a:off x="4209321" y="875291"/>
            <a:ext cx="4335589" cy="3957693"/>
          </a:xfrm>
          <a:prstGeom prst="rect">
            <a:avLst/>
          </a:prstGeom>
        </p:spPr>
      </p:pic>
      <p:pic>
        <p:nvPicPr>
          <p:cNvPr id="6" name="Picture 5">
            <a:extLst>
              <a:ext uri="{FF2B5EF4-FFF2-40B4-BE49-F238E27FC236}">
                <a16:creationId xmlns:a16="http://schemas.microsoft.com/office/drawing/2014/main" id="{F720E7A6-167D-7A34-27D6-46B95708E97D}"/>
              </a:ext>
            </a:extLst>
          </p:cNvPr>
          <p:cNvPicPr>
            <a:picLocks noChangeAspect="1"/>
          </p:cNvPicPr>
          <p:nvPr/>
        </p:nvPicPr>
        <p:blipFill>
          <a:blip r:embed="rId3"/>
          <a:stretch>
            <a:fillRect/>
          </a:stretch>
        </p:blipFill>
        <p:spPr>
          <a:xfrm>
            <a:off x="4288221" y="5628290"/>
            <a:ext cx="4082466" cy="2302174"/>
          </a:xfrm>
          <a:prstGeom prst="rect">
            <a:avLst/>
          </a:prstGeom>
        </p:spPr>
      </p:pic>
      <p:pic>
        <p:nvPicPr>
          <p:cNvPr id="7" name="Content Placeholder 4">
            <a:extLst>
              <a:ext uri="{FF2B5EF4-FFF2-40B4-BE49-F238E27FC236}">
                <a16:creationId xmlns:a16="http://schemas.microsoft.com/office/drawing/2014/main" id="{929B5409-09F8-4590-0D4E-6EEB971D275B}"/>
              </a:ext>
            </a:extLst>
          </p:cNvPr>
          <p:cNvPicPr>
            <a:picLocks noChangeAspect="1"/>
          </p:cNvPicPr>
          <p:nvPr/>
        </p:nvPicPr>
        <p:blipFill rotWithShape="1">
          <a:blip r:embed="rId4"/>
          <a:srcRect l="18109" r="14939"/>
          <a:stretch/>
        </p:blipFill>
        <p:spPr>
          <a:xfrm>
            <a:off x="819807" y="3828257"/>
            <a:ext cx="3090041" cy="4107606"/>
          </a:xfrm>
          <a:prstGeom prst="rect">
            <a:avLst/>
          </a:prstGeom>
          <a:ln>
            <a:noFill/>
          </a:ln>
          <a:effectLst/>
        </p:spPr>
      </p:pic>
      <p:sp>
        <p:nvSpPr>
          <p:cNvPr id="8" name="TextBox 7">
            <a:extLst>
              <a:ext uri="{FF2B5EF4-FFF2-40B4-BE49-F238E27FC236}">
                <a16:creationId xmlns:a16="http://schemas.microsoft.com/office/drawing/2014/main" id="{E33862DC-1767-B1E3-78D9-08C33F6FD310}"/>
              </a:ext>
            </a:extLst>
          </p:cNvPr>
          <p:cNvSpPr txBox="1"/>
          <p:nvPr/>
        </p:nvSpPr>
        <p:spPr>
          <a:xfrm>
            <a:off x="0" y="822960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Marines</a:t>
            </a:r>
          </a:p>
          <a:p>
            <a:pPr marL="742950" lvl="1" indent="-285750">
              <a:buFont typeface="Arial" panose="020B0604020202020204" pitchFamily="34" charset="0"/>
              <a:buChar char="•"/>
            </a:pPr>
            <a:r>
              <a:rPr lang="en-US" dirty="0"/>
              <a:t>Navy and Army didn’t see a need for marines</a:t>
            </a:r>
          </a:p>
          <a:p>
            <a:pPr marL="1200150" lvl="2" indent="-285750">
              <a:buFont typeface="Arial" panose="020B0604020202020204" pitchFamily="34" charset="0"/>
              <a:buChar char="•"/>
            </a:pPr>
            <a:r>
              <a:rPr lang="en-US" dirty="0"/>
              <a:t>Marines were used to board enemy ships and police the navy, but these roles became obsolete with ships that could accurately fire from miles away and the navy accepting better men</a:t>
            </a:r>
          </a:p>
          <a:p>
            <a:pPr marL="1200150" lvl="2" indent="-285750">
              <a:buFont typeface="Arial" panose="020B0604020202020204" pitchFamily="34" charset="0"/>
              <a:buChar char="•"/>
            </a:pPr>
            <a:r>
              <a:rPr lang="en-US" dirty="0"/>
              <a:t>Led to the marines being at risk of being removed as a branch of the military </a:t>
            </a:r>
          </a:p>
          <a:p>
            <a:pPr marL="1200150" lvl="2" indent="-285750">
              <a:buFont typeface="Arial" panose="020B0604020202020204" pitchFamily="34" charset="0"/>
              <a:buChar char="•"/>
            </a:pPr>
            <a:r>
              <a:rPr lang="en-US" dirty="0"/>
              <a:t>John A. Lejuene and Earl Ellis decide to use the marines in amphibious landings</a:t>
            </a:r>
          </a:p>
          <a:p>
            <a:pPr marL="1657350" lvl="3" indent="-285750">
              <a:buFont typeface="Arial" panose="020B0604020202020204" pitchFamily="34" charset="0"/>
              <a:buChar char="•"/>
            </a:pPr>
            <a:r>
              <a:rPr lang="en-US" dirty="0"/>
              <a:t>They knew that America would likely fight Japan, and that would mean they would need to be good at taking islands</a:t>
            </a:r>
          </a:p>
        </p:txBody>
      </p:sp>
    </p:spTree>
    <p:extLst>
      <p:ext uri="{BB962C8B-B14F-4D97-AF65-F5344CB8AC3E}">
        <p14:creationId xmlns:p14="http://schemas.microsoft.com/office/powerpoint/2010/main" val="369679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0C03D-3028-DDAB-3B64-AAC8B75432A0}"/>
              </a:ext>
            </a:extLst>
          </p:cNvPr>
          <p:cNvPicPr>
            <a:picLocks noChangeAspect="1"/>
          </p:cNvPicPr>
          <p:nvPr/>
        </p:nvPicPr>
        <p:blipFill>
          <a:blip r:embed="rId2"/>
          <a:stretch>
            <a:fillRect/>
          </a:stretch>
        </p:blipFill>
        <p:spPr>
          <a:xfrm>
            <a:off x="812538" y="306983"/>
            <a:ext cx="2962688" cy="4010585"/>
          </a:xfrm>
          <a:prstGeom prst="rect">
            <a:avLst/>
          </a:prstGeom>
        </p:spPr>
      </p:pic>
      <p:pic>
        <p:nvPicPr>
          <p:cNvPr id="5" name="Picture 4">
            <a:extLst>
              <a:ext uri="{FF2B5EF4-FFF2-40B4-BE49-F238E27FC236}">
                <a16:creationId xmlns:a16="http://schemas.microsoft.com/office/drawing/2014/main" id="{7C436D8B-998F-B94C-5897-A36244BD6EBC}"/>
              </a:ext>
            </a:extLst>
          </p:cNvPr>
          <p:cNvPicPr>
            <a:picLocks noChangeAspect="1"/>
          </p:cNvPicPr>
          <p:nvPr/>
        </p:nvPicPr>
        <p:blipFill>
          <a:blip r:embed="rId3"/>
          <a:stretch>
            <a:fillRect/>
          </a:stretch>
        </p:blipFill>
        <p:spPr>
          <a:xfrm>
            <a:off x="4644699" y="406674"/>
            <a:ext cx="3086531" cy="3905795"/>
          </a:xfrm>
          <a:prstGeom prst="rect">
            <a:avLst/>
          </a:prstGeom>
        </p:spPr>
      </p:pic>
      <p:sp>
        <p:nvSpPr>
          <p:cNvPr id="6" name="TextBox 5">
            <a:extLst>
              <a:ext uri="{FF2B5EF4-FFF2-40B4-BE49-F238E27FC236}">
                <a16:creationId xmlns:a16="http://schemas.microsoft.com/office/drawing/2014/main" id="{3226BFDF-4190-5BB0-74A7-3232047347B8}"/>
              </a:ext>
            </a:extLst>
          </p:cNvPr>
          <p:cNvSpPr txBox="1"/>
          <p:nvPr/>
        </p:nvSpPr>
        <p:spPr>
          <a:xfrm>
            <a:off x="0" y="454046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Amphibious Doctrine:</a:t>
            </a:r>
          </a:p>
          <a:p>
            <a:pPr marL="1200150" lvl="2" indent="-285750">
              <a:buFont typeface="Arial" panose="020B0604020202020204" pitchFamily="34" charset="0"/>
              <a:buChar char="•"/>
            </a:pPr>
            <a:r>
              <a:rPr lang="en-US" dirty="0"/>
              <a:t>Unity of command between branches</a:t>
            </a:r>
          </a:p>
          <a:p>
            <a:pPr marL="1657350" lvl="3" indent="-285750">
              <a:buFont typeface="Arial" panose="020B0604020202020204" pitchFamily="34" charset="0"/>
              <a:buChar char="•"/>
            </a:pPr>
            <a:r>
              <a:rPr lang="en-US" dirty="0"/>
              <a:t>Coordinating bombardments and air strikes over landing area</a:t>
            </a:r>
          </a:p>
          <a:p>
            <a:pPr marL="1200150" lvl="2" indent="-285750">
              <a:buFont typeface="Arial" panose="020B0604020202020204" pitchFamily="34" charset="0"/>
              <a:buChar char="•"/>
            </a:pPr>
            <a:r>
              <a:rPr lang="en-US" dirty="0"/>
              <a:t>Landing craft will bring marines and support machine guns, light artillery and tanks</a:t>
            </a:r>
          </a:p>
          <a:p>
            <a:pPr marL="1200150" lvl="2" indent="-285750">
              <a:buFont typeface="Arial" panose="020B0604020202020204" pitchFamily="34" charset="0"/>
              <a:buChar char="•"/>
            </a:pPr>
            <a:r>
              <a:rPr lang="en-US" dirty="0"/>
              <a:t>A concentrated beach assault will take the beach defenses, and a constant stream of supplies will allow the troops to move inland</a:t>
            </a:r>
          </a:p>
          <a:p>
            <a:pPr marL="742950" lvl="1" indent="-285750">
              <a:buFont typeface="Arial" panose="020B0604020202020204" pitchFamily="34" charset="0"/>
              <a:buChar char="•"/>
            </a:pPr>
            <a:r>
              <a:rPr lang="en-US" dirty="0"/>
              <a:t>Every Summer between 1935 and 1941, marines practice amphibious warfare</a:t>
            </a:r>
          </a:p>
        </p:txBody>
      </p:sp>
      <p:pic>
        <p:nvPicPr>
          <p:cNvPr id="8" name="Picture 7">
            <a:extLst>
              <a:ext uri="{FF2B5EF4-FFF2-40B4-BE49-F238E27FC236}">
                <a16:creationId xmlns:a16="http://schemas.microsoft.com/office/drawing/2014/main" id="{21D8BCE5-C91C-C886-C516-90B82AD6D8FF}"/>
              </a:ext>
            </a:extLst>
          </p:cNvPr>
          <p:cNvPicPr>
            <a:picLocks noChangeAspect="1"/>
          </p:cNvPicPr>
          <p:nvPr/>
        </p:nvPicPr>
        <p:blipFill>
          <a:blip r:embed="rId4"/>
          <a:stretch>
            <a:fillRect/>
          </a:stretch>
        </p:blipFill>
        <p:spPr>
          <a:xfrm>
            <a:off x="0" y="7915218"/>
            <a:ext cx="3953843" cy="2442727"/>
          </a:xfrm>
          <a:prstGeom prst="rect">
            <a:avLst/>
          </a:prstGeom>
        </p:spPr>
      </p:pic>
      <p:pic>
        <p:nvPicPr>
          <p:cNvPr id="10" name="Picture 9">
            <a:extLst>
              <a:ext uri="{FF2B5EF4-FFF2-40B4-BE49-F238E27FC236}">
                <a16:creationId xmlns:a16="http://schemas.microsoft.com/office/drawing/2014/main" id="{91A2AB82-FF4B-3BA4-9279-B78445294A34}"/>
              </a:ext>
            </a:extLst>
          </p:cNvPr>
          <p:cNvPicPr>
            <a:picLocks noChangeAspect="1"/>
          </p:cNvPicPr>
          <p:nvPr/>
        </p:nvPicPr>
        <p:blipFill>
          <a:blip r:embed="rId5"/>
          <a:stretch>
            <a:fillRect/>
          </a:stretch>
        </p:blipFill>
        <p:spPr>
          <a:xfrm>
            <a:off x="4080481" y="7409793"/>
            <a:ext cx="4495496" cy="3363043"/>
          </a:xfrm>
          <a:prstGeom prst="rect">
            <a:avLst/>
          </a:prstGeom>
        </p:spPr>
      </p:pic>
    </p:spTree>
    <p:extLst>
      <p:ext uri="{BB962C8B-B14F-4D97-AF65-F5344CB8AC3E}">
        <p14:creationId xmlns:p14="http://schemas.microsoft.com/office/powerpoint/2010/main" val="5107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774F-D6C4-39EA-BF20-E6CF76469E83}"/>
              </a:ext>
            </a:extLst>
          </p:cNvPr>
          <p:cNvSpPr txBox="1"/>
          <p:nvPr/>
        </p:nvSpPr>
        <p:spPr>
          <a:xfrm>
            <a:off x="0" y="331076"/>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Air Power</a:t>
            </a:r>
          </a:p>
          <a:p>
            <a:pPr marL="742950" lvl="1" indent="-285750">
              <a:buFont typeface="Arial" panose="020B0604020202020204" pitchFamily="34" charset="0"/>
              <a:buChar char="•"/>
            </a:pPr>
            <a:r>
              <a:rPr lang="en-US" dirty="0"/>
              <a:t>Joint army-navy board discussed the future of air power in 1919</a:t>
            </a:r>
          </a:p>
          <a:p>
            <a:pPr marL="1200150" lvl="2" indent="-285750">
              <a:buFont typeface="Arial" panose="020B0604020202020204" pitchFamily="34" charset="0"/>
              <a:buChar char="•"/>
            </a:pPr>
            <a:r>
              <a:rPr lang="en-US" dirty="0"/>
              <a:t>Concluded that air power should be in an auxiliary role to support infantry</a:t>
            </a:r>
          </a:p>
          <a:p>
            <a:pPr marL="1200150" lvl="2" indent="-285750">
              <a:buFont typeface="Arial" panose="020B0604020202020204" pitchFamily="34" charset="0"/>
              <a:buChar char="•"/>
            </a:pPr>
            <a:r>
              <a:rPr lang="en-US" dirty="0"/>
              <a:t>Said air power would never win war</a:t>
            </a:r>
          </a:p>
          <a:p>
            <a:pPr marL="742950" lvl="1" indent="-285750">
              <a:buFont typeface="Arial" panose="020B0604020202020204" pitchFamily="34" charset="0"/>
              <a:buChar char="•"/>
            </a:pPr>
            <a:r>
              <a:rPr lang="en-US" dirty="0"/>
              <a:t>Aviation enthusiast Billy Mitchell extremely disliked this</a:t>
            </a:r>
          </a:p>
          <a:p>
            <a:pPr marL="1200150" lvl="2" indent="-285750">
              <a:buFont typeface="Arial" panose="020B0604020202020204" pitchFamily="34" charset="0"/>
              <a:buChar char="•"/>
            </a:pPr>
            <a:r>
              <a:rPr lang="en-US" dirty="0"/>
              <a:t>Says the opposite: air power will win wars by itself</a:t>
            </a:r>
          </a:p>
          <a:p>
            <a:pPr marL="1200150" lvl="2" indent="-285750">
              <a:buFont typeface="Arial" panose="020B0604020202020204" pitchFamily="34" charset="0"/>
              <a:buChar char="•"/>
            </a:pPr>
            <a:r>
              <a:rPr lang="en-US" dirty="0"/>
              <a:t>Believes whoever established dominance in the air will win a war</a:t>
            </a:r>
          </a:p>
          <a:p>
            <a:pPr marL="1200150" lvl="2" indent="-285750">
              <a:buFont typeface="Arial" panose="020B0604020202020204" pitchFamily="34" charset="0"/>
              <a:buChar char="•"/>
            </a:pPr>
            <a:r>
              <a:rPr lang="en-US" dirty="0"/>
              <a:t>Believes there needs to be a separate branch for air power, and thinks that the navy will become obsolete because aircraft can just wipe out fleets</a:t>
            </a:r>
          </a:p>
          <a:p>
            <a:pPr marL="1657350" lvl="3" indent="-285750">
              <a:buFont typeface="Arial" panose="020B0604020202020204" pitchFamily="34" charset="0"/>
              <a:buChar char="•"/>
            </a:pPr>
            <a:r>
              <a:rPr lang="en-US" dirty="0"/>
              <a:t>Demands that battleships stop being built</a:t>
            </a:r>
          </a:p>
          <a:p>
            <a:pPr marL="1200150" lvl="2" indent="-285750">
              <a:buFont typeface="Arial" panose="020B0604020202020204" pitchFamily="34" charset="0"/>
              <a:buChar char="•"/>
            </a:pPr>
            <a:r>
              <a:rPr lang="en-US" dirty="0"/>
              <a:t>Some navy officials say an airplane can’t sink a ship, so Mitchell challenges them</a:t>
            </a:r>
          </a:p>
          <a:p>
            <a:pPr marL="1657350" lvl="3" indent="-285750">
              <a:buFont typeface="Arial" panose="020B0604020202020204" pitchFamily="34" charset="0"/>
              <a:buChar char="•"/>
            </a:pPr>
            <a:r>
              <a:rPr lang="en-US" dirty="0"/>
              <a:t>Navy says to increase payload, but Mitchell drops it all at once</a:t>
            </a:r>
          </a:p>
          <a:p>
            <a:pPr marL="1657350" lvl="3" indent="-285750">
              <a:buFont typeface="Arial" panose="020B0604020202020204" pitchFamily="34" charset="0"/>
              <a:buChar char="•"/>
            </a:pPr>
            <a:r>
              <a:rPr lang="en-US" dirty="0"/>
              <a:t>Mitchell leaks the result to the press and paints a narrative that ships are easily sunken by aircraft</a:t>
            </a:r>
          </a:p>
          <a:p>
            <a:pPr marL="2114550" lvl="4" indent="-285750">
              <a:buFont typeface="Arial" panose="020B0604020202020204" pitchFamily="34" charset="0"/>
              <a:buChar char="•"/>
            </a:pPr>
            <a:r>
              <a:rPr lang="en-US" dirty="0"/>
              <a:t>Some obvious issues with this experiment: the ships weren’t moving or fighting back</a:t>
            </a:r>
          </a:p>
        </p:txBody>
      </p:sp>
      <p:pic>
        <p:nvPicPr>
          <p:cNvPr id="4" name="Picture 3">
            <a:extLst>
              <a:ext uri="{FF2B5EF4-FFF2-40B4-BE49-F238E27FC236}">
                <a16:creationId xmlns:a16="http://schemas.microsoft.com/office/drawing/2014/main" id="{43959CB6-4521-22D8-1580-D86AA6166509}"/>
              </a:ext>
            </a:extLst>
          </p:cNvPr>
          <p:cNvPicPr>
            <a:picLocks noChangeAspect="1"/>
          </p:cNvPicPr>
          <p:nvPr/>
        </p:nvPicPr>
        <p:blipFill>
          <a:blip r:embed="rId2"/>
          <a:stretch>
            <a:fillRect/>
          </a:stretch>
        </p:blipFill>
        <p:spPr>
          <a:xfrm>
            <a:off x="359368" y="5099719"/>
            <a:ext cx="2841032" cy="3541287"/>
          </a:xfrm>
          <a:prstGeom prst="rect">
            <a:avLst/>
          </a:prstGeom>
        </p:spPr>
      </p:pic>
      <p:pic>
        <p:nvPicPr>
          <p:cNvPr id="6" name="Picture 5">
            <a:extLst>
              <a:ext uri="{FF2B5EF4-FFF2-40B4-BE49-F238E27FC236}">
                <a16:creationId xmlns:a16="http://schemas.microsoft.com/office/drawing/2014/main" id="{8F384078-79D1-AC64-F5A6-83B79EB1CAC2}"/>
              </a:ext>
            </a:extLst>
          </p:cNvPr>
          <p:cNvPicPr>
            <a:picLocks noChangeAspect="1"/>
          </p:cNvPicPr>
          <p:nvPr/>
        </p:nvPicPr>
        <p:blipFill>
          <a:blip r:embed="rId3"/>
          <a:stretch>
            <a:fillRect/>
          </a:stretch>
        </p:blipFill>
        <p:spPr>
          <a:xfrm>
            <a:off x="3279228" y="5632978"/>
            <a:ext cx="5339580" cy="2817338"/>
          </a:xfrm>
          <a:prstGeom prst="rect">
            <a:avLst/>
          </a:prstGeom>
        </p:spPr>
      </p:pic>
      <p:pic>
        <p:nvPicPr>
          <p:cNvPr id="8" name="Picture 7">
            <a:extLst>
              <a:ext uri="{FF2B5EF4-FFF2-40B4-BE49-F238E27FC236}">
                <a16:creationId xmlns:a16="http://schemas.microsoft.com/office/drawing/2014/main" id="{E242C680-F2BD-C536-44E4-63664F7EA809}"/>
              </a:ext>
            </a:extLst>
          </p:cNvPr>
          <p:cNvPicPr>
            <a:picLocks noChangeAspect="1"/>
          </p:cNvPicPr>
          <p:nvPr/>
        </p:nvPicPr>
        <p:blipFill>
          <a:blip r:embed="rId4"/>
          <a:stretch>
            <a:fillRect/>
          </a:stretch>
        </p:blipFill>
        <p:spPr>
          <a:xfrm>
            <a:off x="1806579" y="8676784"/>
            <a:ext cx="5420481" cy="3515216"/>
          </a:xfrm>
          <a:prstGeom prst="rect">
            <a:avLst/>
          </a:prstGeom>
        </p:spPr>
      </p:pic>
    </p:spTree>
    <p:extLst>
      <p:ext uri="{BB962C8B-B14F-4D97-AF65-F5344CB8AC3E}">
        <p14:creationId xmlns:p14="http://schemas.microsoft.com/office/powerpoint/2010/main" val="453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1BAB0-6A06-DFC3-B274-D8D8C190A611}"/>
              </a:ext>
            </a:extLst>
          </p:cNvPr>
          <p:cNvSpPr txBox="1"/>
          <p:nvPr/>
        </p:nvSpPr>
        <p:spPr>
          <a:xfrm>
            <a:off x="0" y="362607"/>
            <a:ext cx="8686800"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Billy Crosses the line</a:t>
            </a:r>
          </a:p>
          <a:p>
            <a:pPr marL="1200150" lvl="2" indent="-285750">
              <a:buFont typeface="Arial" panose="020B0604020202020204" pitchFamily="34" charset="0"/>
              <a:buChar char="•"/>
            </a:pPr>
            <a:r>
              <a:rPr lang="en-US" dirty="0"/>
              <a:t>When a naval plane crashes, Mitchell declares leadership as treasonous and incompetent</a:t>
            </a:r>
          </a:p>
          <a:p>
            <a:pPr marL="1657350" lvl="3" indent="-285750">
              <a:buFont typeface="Arial" panose="020B0604020202020204" pitchFamily="34" charset="0"/>
              <a:buChar char="•"/>
            </a:pPr>
            <a:r>
              <a:rPr lang="en-US" dirty="0"/>
              <a:t>Gets court martialed, convicted of insubordination, and resigns</a:t>
            </a:r>
          </a:p>
          <a:p>
            <a:pPr marL="742950" lvl="1" indent="-285750">
              <a:buFont typeface="Arial" panose="020B0604020202020204" pitchFamily="34" charset="0"/>
              <a:buChar char="•"/>
            </a:pPr>
            <a:r>
              <a:rPr lang="en-US" dirty="0"/>
              <a:t>Air doctrine in army: Strategic bombing</a:t>
            </a:r>
          </a:p>
          <a:p>
            <a:pPr marL="1200150" lvl="2" indent="-285750">
              <a:buFont typeface="Arial" panose="020B0604020202020204" pitchFamily="34" charset="0"/>
              <a:buChar char="•"/>
            </a:pPr>
            <a:r>
              <a:rPr lang="en-US" dirty="0"/>
              <a:t>All aviation should be in control of air officers; the ground commander can’t directly ask for air support</a:t>
            </a:r>
          </a:p>
          <a:p>
            <a:pPr marL="1200150" lvl="2" indent="-285750">
              <a:buFont typeface="Arial" panose="020B0604020202020204" pitchFamily="34" charset="0"/>
              <a:buChar char="•"/>
            </a:pPr>
            <a:r>
              <a:rPr lang="en-US" dirty="0"/>
              <a:t>Prioritize strategic bombing to destroy an enemy’s morale and economy</a:t>
            </a:r>
          </a:p>
          <a:p>
            <a:pPr marL="1657350" lvl="3" indent="-285750">
              <a:buFont typeface="Arial" panose="020B0604020202020204" pitchFamily="34" charset="0"/>
              <a:buChar char="•"/>
            </a:pPr>
            <a:r>
              <a:rPr lang="en-US" dirty="0"/>
              <a:t>Most of the research is put into heavy bombers</a:t>
            </a:r>
          </a:p>
          <a:p>
            <a:pPr marL="2114550" lvl="4" indent="-285750">
              <a:buFont typeface="Arial" panose="020B0604020202020204" pitchFamily="34" charset="0"/>
              <a:buChar char="•"/>
            </a:pPr>
            <a:r>
              <a:rPr lang="en-US" dirty="0"/>
              <a:t>B17 Bomber created. </a:t>
            </a:r>
          </a:p>
          <a:p>
            <a:pPr marL="2571750" lvl="5" indent="-285750">
              <a:buFont typeface="Arial" panose="020B0604020202020204" pitchFamily="34" charset="0"/>
              <a:buChar char="•"/>
            </a:pPr>
            <a:r>
              <a:rPr lang="en-US" dirty="0"/>
              <a:t>10 crew members, 104 ft wingspan, 74ft length, 318 mph max speed, 3200-mile max range, 4 1000 hp engines, 4,200 lb. bomb load, ten 0.5 caliber machine guns</a:t>
            </a:r>
          </a:p>
          <a:p>
            <a:pPr marL="2114550" lvl="4" indent="-285750">
              <a:buFont typeface="Arial" panose="020B0604020202020204" pitchFamily="34" charset="0"/>
              <a:buChar char="•"/>
            </a:pPr>
            <a:r>
              <a:rPr lang="en-US" dirty="0"/>
              <a:t>The air officers believe that in formation, these bombers cannot be brought down by enemy aircraft or anti-air guns</a:t>
            </a:r>
          </a:p>
        </p:txBody>
      </p:sp>
      <p:pic>
        <p:nvPicPr>
          <p:cNvPr id="4" name="Picture 3">
            <a:extLst>
              <a:ext uri="{FF2B5EF4-FFF2-40B4-BE49-F238E27FC236}">
                <a16:creationId xmlns:a16="http://schemas.microsoft.com/office/drawing/2014/main" id="{A3D86D72-F55F-79CC-E400-7CBEDFD7F1A7}"/>
              </a:ext>
            </a:extLst>
          </p:cNvPr>
          <p:cNvPicPr>
            <a:picLocks noChangeAspect="1"/>
          </p:cNvPicPr>
          <p:nvPr/>
        </p:nvPicPr>
        <p:blipFill>
          <a:blip r:embed="rId2"/>
          <a:stretch>
            <a:fillRect/>
          </a:stretch>
        </p:blipFill>
        <p:spPr>
          <a:xfrm>
            <a:off x="926862" y="4773922"/>
            <a:ext cx="6388337" cy="4369036"/>
          </a:xfrm>
          <a:prstGeom prst="rect">
            <a:avLst/>
          </a:prstGeom>
        </p:spPr>
      </p:pic>
    </p:spTree>
    <p:extLst>
      <p:ext uri="{BB962C8B-B14F-4D97-AF65-F5344CB8AC3E}">
        <p14:creationId xmlns:p14="http://schemas.microsoft.com/office/powerpoint/2010/main" val="321086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83C5-270A-23D4-0A9A-CA6181061A30}"/>
              </a:ext>
            </a:extLst>
          </p:cNvPr>
          <p:cNvSpPr txBox="1"/>
          <p:nvPr/>
        </p:nvSpPr>
        <p:spPr>
          <a:xfrm>
            <a:off x="0" y="362607"/>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Tanks</a:t>
            </a:r>
          </a:p>
          <a:p>
            <a:pPr marL="742950" lvl="1" indent="-285750">
              <a:buFont typeface="Arial" panose="020B0604020202020204" pitchFamily="34" charset="0"/>
              <a:buChar char="•"/>
            </a:pPr>
            <a:r>
              <a:rPr lang="en-US" dirty="0"/>
              <a:t>Army’s assessment was that the infantry is still the heart and soul of the army</a:t>
            </a:r>
          </a:p>
          <a:p>
            <a:pPr marL="1200150" lvl="2" indent="-285750">
              <a:buFont typeface="Arial" panose="020B0604020202020204" pitchFamily="34" charset="0"/>
              <a:buChar char="•"/>
            </a:pPr>
            <a:r>
              <a:rPr lang="en-US" dirty="0"/>
              <a:t>No one knew hoe technology would develop and how to use the knew technology</a:t>
            </a:r>
          </a:p>
          <a:p>
            <a:pPr marL="1200150" lvl="2" indent="-285750">
              <a:buFont typeface="Arial" panose="020B0604020202020204" pitchFamily="34" charset="0"/>
              <a:buChar char="•"/>
            </a:pPr>
            <a:r>
              <a:rPr lang="en-US" dirty="0"/>
              <a:t>Led to the doctrine being to use them to support infantry</a:t>
            </a:r>
          </a:p>
          <a:p>
            <a:pPr marL="742950" lvl="1" indent="-285750">
              <a:buFont typeface="Arial" panose="020B0604020202020204" pitchFamily="34" charset="0"/>
              <a:buChar char="•"/>
            </a:pPr>
            <a:r>
              <a:rPr lang="en-US" dirty="0"/>
              <a:t>Eisenhower thinks this assessment is wrong, but doesn’t know how tanks will be used</a:t>
            </a:r>
          </a:p>
          <a:p>
            <a:pPr marL="1200150" lvl="2" indent="-285750">
              <a:buFont typeface="Arial" panose="020B0604020202020204" pitchFamily="34" charset="0"/>
              <a:buChar char="•"/>
            </a:pPr>
            <a:r>
              <a:rPr lang="en-US" dirty="0"/>
              <a:t>The old guard censors Eisenhower because of his view on tanks</a:t>
            </a:r>
          </a:p>
          <a:p>
            <a:pPr marL="742950" lvl="1" indent="-285750">
              <a:buFont typeface="Arial" panose="020B0604020202020204" pitchFamily="34" charset="0"/>
              <a:buChar char="•"/>
            </a:pPr>
            <a:r>
              <a:rPr lang="en-US" dirty="0"/>
              <a:t>The designs made for tanks reflect the doctrine, not for fighting other tanks</a:t>
            </a:r>
          </a:p>
          <a:p>
            <a:pPr marL="1200150" lvl="2" indent="-285750">
              <a:buFont typeface="Arial" panose="020B0604020202020204" pitchFamily="34" charset="0"/>
              <a:buChar char="•"/>
            </a:pPr>
            <a:r>
              <a:rPr lang="en-US" dirty="0"/>
              <a:t>German officer points this out when visiting the USA</a:t>
            </a:r>
          </a:p>
          <a:p>
            <a:pPr marL="1200150" lvl="2" indent="-285750">
              <a:buFont typeface="Arial" panose="020B0604020202020204" pitchFamily="34" charset="0"/>
              <a:buChar char="•"/>
            </a:pPr>
            <a:r>
              <a:rPr lang="en-US" dirty="0"/>
              <a:t>M4 Sherman Tank was designed to accomplish this goal</a:t>
            </a:r>
          </a:p>
          <a:p>
            <a:pPr marL="1657350" lvl="3" indent="-285750">
              <a:buFont typeface="Arial" panose="020B0604020202020204" pitchFamily="34" charset="0"/>
              <a:buChar char="•"/>
            </a:pPr>
            <a:r>
              <a:rPr lang="en-US" dirty="0"/>
              <a:t>Designed for speed, simplicity, and reliability and rapid manufacturing</a:t>
            </a:r>
          </a:p>
          <a:p>
            <a:pPr marL="1657350" lvl="3" indent="-285750">
              <a:buFont typeface="Arial" panose="020B0604020202020204" pitchFamily="34" charset="0"/>
              <a:buChar char="•"/>
            </a:pPr>
            <a:r>
              <a:rPr lang="en-US" dirty="0"/>
              <a:t>Turret could be adapted for artillery, tank destroyer roles</a:t>
            </a:r>
          </a:p>
          <a:p>
            <a:pPr marL="1657350" lvl="3" indent="-285750">
              <a:buFont typeface="Arial" panose="020B0604020202020204" pitchFamily="34" charset="0"/>
              <a:buChar char="•"/>
            </a:pPr>
            <a:r>
              <a:rPr lang="en-US" dirty="0"/>
              <a:t>50,000 produced from 1942-1945</a:t>
            </a:r>
          </a:p>
          <a:p>
            <a:pPr marL="742950" lvl="1" indent="-285750">
              <a:buFont typeface="Arial" panose="020B0604020202020204" pitchFamily="34" charset="0"/>
              <a:buChar char="•"/>
            </a:pPr>
            <a:r>
              <a:rPr lang="en-US" dirty="0"/>
              <a:t>The tactics developed for using tanks in battle resembled that of cavalry</a:t>
            </a:r>
          </a:p>
          <a:p>
            <a:pPr marL="1200150" lvl="2" indent="-285750">
              <a:buFont typeface="Arial" panose="020B0604020202020204" pitchFamily="34" charset="0"/>
              <a:buChar char="•"/>
            </a:pPr>
            <a:r>
              <a:rPr lang="en-US" dirty="0"/>
              <a:t>Using speedy tanks to move through an opening created by concentrated firepower from infantry</a:t>
            </a:r>
          </a:p>
        </p:txBody>
      </p:sp>
      <p:pic>
        <p:nvPicPr>
          <p:cNvPr id="3" name="Content Placeholder 4">
            <a:extLst>
              <a:ext uri="{FF2B5EF4-FFF2-40B4-BE49-F238E27FC236}">
                <a16:creationId xmlns:a16="http://schemas.microsoft.com/office/drawing/2014/main" id="{40CC7C98-6095-9162-257D-71A27F2B6829}"/>
              </a:ext>
            </a:extLst>
          </p:cNvPr>
          <p:cNvPicPr>
            <a:picLocks noChangeAspect="1"/>
          </p:cNvPicPr>
          <p:nvPr/>
        </p:nvPicPr>
        <p:blipFill>
          <a:blip r:embed="rId2"/>
          <a:stretch>
            <a:fillRect/>
          </a:stretch>
        </p:blipFill>
        <p:spPr>
          <a:xfrm>
            <a:off x="4443251" y="5402318"/>
            <a:ext cx="4038600" cy="3197225"/>
          </a:xfrm>
          <a:prstGeom prst="rect">
            <a:avLst/>
          </a:prstGeom>
        </p:spPr>
      </p:pic>
      <p:pic>
        <p:nvPicPr>
          <p:cNvPr id="4" name="Content Placeholder 9">
            <a:extLst>
              <a:ext uri="{FF2B5EF4-FFF2-40B4-BE49-F238E27FC236}">
                <a16:creationId xmlns:a16="http://schemas.microsoft.com/office/drawing/2014/main" id="{1597903C-4204-ADE4-7DD7-53963B0D75E5}"/>
              </a:ext>
            </a:extLst>
          </p:cNvPr>
          <p:cNvPicPr>
            <a:picLocks noChangeAspect="1"/>
          </p:cNvPicPr>
          <p:nvPr/>
        </p:nvPicPr>
        <p:blipFill rotWithShape="1">
          <a:blip r:embed="rId3"/>
          <a:srcRect r="22803" b="-1"/>
          <a:stretch/>
        </p:blipFill>
        <p:spPr>
          <a:xfrm>
            <a:off x="346841" y="5350716"/>
            <a:ext cx="3594538" cy="3399143"/>
          </a:xfrm>
          <a:prstGeom prst="rect">
            <a:avLst/>
          </a:prstGeom>
        </p:spPr>
      </p:pic>
    </p:spTree>
    <p:extLst>
      <p:ext uri="{BB962C8B-B14F-4D97-AF65-F5344CB8AC3E}">
        <p14:creationId xmlns:p14="http://schemas.microsoft.com/office/powerpoint/2010/main" val="369823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D2C21-9E30-7A51-FA2E-1AA965DAFA4A}"/>
              </a:ext>
            </a:extLst>
          </p:cNvPr>
          <p:cNvSpPr txBox="1"/>
          <p:nvPr/>
        </p:nvSpPr>
        <p:spPr>
          <a:xfrm>
            <a:off x="0" y="175364"/>
            <a:ext cx="8686799" cy="830997"/>
          </a:xfrm>
          <a:prstGeom prst="rect">
            <a:avLst/>
          </a:prstGeom>
          <a:noFill/>
        </p:spPr>
        <p:txBody>
          <a:bodyPr wrap="square" rtlCol="0">
            <a:spAutoFit/>
          </a:bodyPr>
          <a:lstStyle/>
          <a:p>
            <a:pPr algn="ctr"/>
            <a:r>
              <a:rPr lang="en-US" sz="4800" dirty="0"/>
              <a:t>WWII: Politics and Strategy</a:t>
            </a:r>
          </a:p>
        </p:txBody>
      </p:sp>
      <p:pic>
        <p:nvPicPr>
          <p:cNvPr id="4" name="Picture 3">
            <a:extLst>
              <a:ext uri="{FF2B5EF4-FFF2-40B4-BE49-F238E27FC236}">
                <a16:creationId xmlns:a16="http://schemas.microsoft.com/office/drawing/2014/main" id="{E5288EB7-3657-01C9-1147-085FE04DF994}"/>
              </a:ext>
            </a:extLst>
          </p:cNvPr>
          <p:cNvPicPr>
            <a:picLocks noChangeAspect="1"/>
          </p:cNvPicPr>
          <p:nvPr/>
        </p:nvPicPr>
        <p:blipFill>
          <a:blip r:embed="rId2"/>
          <a:stretch>
            <a:fillRect/>
          </a:stretch>
        </p:blipFill>
        <p:spPr>
          <a:xfrm>
            <a:off x="1044001" y="940495"/>
            <a:ext cx="6630325" cy="4982270"/>
          </a:xfrm>
          <a:prstGeom prst="rect">
            <a:avLst/>
          </a:prstGeom>
        </p:spPr>
      </p:pic>
      <p:sp>
        <p:nvSpPr>
          <p:cNvPr id="3" name="TextBox 2">
            <a:extLst>
              <a:ext uri="{FF2B5EF4-FFF2-40B4-BE49-F238E27FC236}">
                <a16:creationId xmlns:a16="http://schemas.microsoft.com/office/drawing/2014/main" id="{85DA1827-B577-7247-53E0-ADEAC63EAB87}"/>
              </a:ext>
            </a:extLst>
          </p:cNvPr>
          <p:cNvSpPr txBox="1"/>
          <p:nvPr/>
        </p:nvSpPr>
        <p:spPr>
          <a:xfrm>
            <a:off x="0" y="6001793"/>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Supplying Britain</a:t>
            </a:r>
          </a:p>
          <a:p>
            <a:pPr marL="742950" lvl="1" indent="-285750">
              <a:buFont typeface="Arial" panose="020B0604020202020204" pitchFamily="34" charset="0"/>
              <a:buChar char="•"/>
            </a:pPr>
            <a:r>
              <a:rPr lang="en-US" dirty="0"/>
              <a:t>Germany has taken over the continent for the most part, and by early 41’, FDR knows that the USA will eventually join the war</a:t>
            </a:r>
          </a:p>
          <a:p>
            <a:pPr marL="742950" lvl="1" indent="-285750">
              <a:buFont typeface="Arial" panose="020B0604020202020204" pitchFamily="34" charset="0"/>
              <a:buChar char="•"/>
            </a:pPr>
            <a:r>
              <a:rPr lang="en-US" dirty="0"/>
              <a:t>In March of 41’, FDR and Churchill meet and decide to focus on Germany first</a:t>
            </a:r>
          </a:p>
          <a:p>
            <a:pPr marL="1200150" lvl="2" indent="-285750">
              <a:buFont typeface="Arial" panose="020B0604020202020204" pitchFamily="34" charset="0"/>
              <a:buChar char="•"/>
            </a:pPr>
            <a:r>
              <a:rPr lang="en-US" dirty="0"/>
              <a:t>They view Germany as the stronger industrial power and conquering Europe has bigger consequences that what Japan could do.</a:t>
            </a:r>
          </a:p>
          <a:p>
            <a:pPr marL="742950" lvl="1" indent="-285750">
              <a:buFont typeface="Arial" panose="020B0604020202020204" pitchFamily="34" charset="0"/>
              <a:buChar char="•"/>
            </a:pPr>
            <a:r>
              <a:rPr lang="en-US" dirty="0"/>
              <a:t>FDR starts the lend lease program to give supplies to allied nations</a:t>
            </a:r>
          </a:p>
          <a:p>
            <a:pPr marL="1200150" lvl="2" indent="-285750">
              <a:buFont typeface="Arial" panose="020B0604020202020204" pitchFamily="34" charset="0"/>
              <a:buChar char="•"/>
            </a:pPr>
            <a:r>
              <a:rPr lang="en-US" dirty="0"/>
              <a:t>Declares the USA as the arsenal of democracy</a:t>
            </a:r>
          </a:p>
          <a:p>
            <a:pPr marL="285750" indent="-285750">
              <a:buFont typeface="Arial" panose="020B0604020202020204" pitchFamily="34" charset="0"/>
              <a:buChar char="•"/>
            </a:pPr>
            <a:r>
              <a:rPr lang="en-US" dirty="0"/>
              <a:t>Battle of the Atlantic</a:t>
            </a:r>
          </a:p>
          <a:p>
            <a:pPr marL="742950" lvl="1" indent="-285750">
              <a:buFont typeface="Arial" panose="020B0604020202020204" pitchFamily="34" charset="0"/>
              <a:buChar char="•"/>
            </a:pPr>
            <a:r>
              <a:rPr lang="en-US" dirty="0"/>
              <a:t>Germany’s strategy is to use submarines to sink as much tonnage of British ships as possible</a:t>
            </a:r>
          </a:p>
          <a:p>
            <a:pPr marL="742950" lvl="1" indent="-285750">
              <a:buFont typeface="Arial" panose="020B0604020202020204" pitchFamily="34" charset="0"/>
              <a:buChar char="•"/>
            </a:pPr>
            <a:r>
              <a:rPr lang="en-US" dirty="0"/>
              <a:t>Karl Donitz, the German admiral uses wolf pack tactics, where subs will use radios to coordinate attacks on convoys</a:t>
            </a:r>
          </a:p>
          <a:p>
            <a:pPr marL="742950" lvl="1" indent="-285750">
              <a:buFont typeface="Arial" panose="020B0604020202020204" pitchFamily="34" charset="0"/>
              <a:buChar char="•"/>
            </a:pPr>
            <a:r>
              <a:rPr lang="en-US" dirty="0"/>
              <a:t>America starts escorting ships to Iceland and reports German sub activity off the East coast and in the Gulf of Mexico</a:t>
            </a:r>
          </a:p>
          <a:p>
            <a:pPr marL="1200150" lvl="2" indent="-285750">
              <a:buFont typeface="Arial" panose="020B0604020202020204" pitchFamily="34" charset="0"/>
              <a:buChar char="•"/>
            </a:pPr>
            <a:r>
              <a:rPr lang="en-US" dirty="0"/>
              <a:t>Eventually a situation occurs where the USS Greer fires depth charges at a German sub</a:t>
            </a:r>
          </a:p>
          <a:p>
            <a:pPr marL="1657350" lvl="3" indent="-285750">
              <a:buFont typeface="Arial" panose="020B0604020202020204" pitchFamily="34" charset="0"/>
              <a:buChar char="•"/>
            </a:pPr>
            <a:r>
              <a:rPr lang="en-US" dirty="0"/>
              <a:t>Instead of reprimanding the commander, FDR orders to fire upon all German subs while escorting convoys</a:t>
            </a:r>
          </a:p>
          <a:p>
            <a:pPr marL="1200150" lvl="2" indent="-285750">
              <a:buFont typeface="Arial" panose="020B0604020202020204" pitchFamily="34" charset="0"/>
              <a:buChar char="•"/>
            </a:pPr>
            <a:r>
              <a:rPr lang="en-US" dirty="0"/>
              <a:t>The USS Reuben James is sunken off the coast of Iceland, which is the first American ship sunken during the war</a:t>
            </a:r>
          </a:p>
          <a:p>
            <a:pPr marL="1657350" lvl="3" indent="-285750">
              <a:buFont typeface="Arial" panose="020B0604020202020204" pitchFamily="34" charset="0"/>
              <a:buChar char="•"/>
            </a:pPr>
            <a:r>
              <a:rPr lang="en-US" dirty="0"/>
              <a:t>This starts an undeclared naval war between the USA and Germany</a:t>
            </a:r>
          </a:p>
        </p:txBody>
      </p:sp>
    </p:spTree>
    <p:extLst>
      <p:ext uri="{BB962C8B-B14F-4D97-AF65-F5344CB8AC3E}">
        <p14:creationId xmlns:p14="http://schemas.microsoft.com/office/powerpoint/2010/main" val="249612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51C8AF4C-F2A4-4AF6-C410-05682ABA39AA}"/>
              </a:ext>
            </a:extLst>
          </p:cNvPr>
          <p:cNvPicPr>
            <a:picLocks noGrp="1" noChangeAspect="1"/>
          </p:cNvPicPr>
          <p:nvPr/>
        </p:nvPicPr>
        <p:blipFill rotWithShape="1">
          <a:blip r:embed="rId2"/>
          <a:srcRect r="-1" b="4871"/>
          <a:stretch/>
        </p:blipFill>
        <p:spPr bwMode="auto">
          <a:xfrm>
            <a:off x="454196" y="0"/>
            <a:ext cx="7476145" cy="4658286"/>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Content Placeholder 4">
            <a:extLst>
              <a:ext uri="{FF2B5EF4-FFF2-40B4-BE49-F238E27FC236}">
                <a16:creationId xmlns:a16="http://schemas.microsoft.com/office/drawing/2014/main" id="{4CA95FAF-F639-919F-47FC-E9A39988BCF8}"/>
              </a:ext>
            </a:extLst>
          </p:cNvPr>
          <p:cNvPicPr>
            <a:picLocks noGrp="1" noChangeAspect="1"/>
          </p:cNvPicPr>
          <p:nvPr/>
        </p:nvPicPr>
        <p:blipFill>
          <a:blip r:embed="rId3"/>
          <a:stretch>
            <a:fillRect/>
          </a:stretch>
        </p:blipFill>
        <p:spPr bwMode="auto">
          <a:xfrm>
            <a:off x="0" y="4876659"/>
            <a:ext cx="4038600" cy="336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DB792F3F-31B1-969D-2B8C-CD4B1CBC0B6E}"/>
              </a:ext>
            </a:extLst>
          </p:cNvPr>
          <p:cNvPicPr>
            <a:picLocks noGrp="1" noChangeAspect="1"/>
          </p:cNvPicPr>
          <p:nvPr/>
        </p:nvPicPr>
        <p:blipFill>
          <a:blip r:embed="rId4"/>
          <a:stretch>
            <a:fillRect/>
          </a:stretch>
        </p:blipFill>
        <p:spPr bwMode="auto">
          <a:xfrm>
            <a:off x="5031249" y="4857488"/>
            <a:ext cx="2649712" cy="349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6">
            <a:extLst>
              <a:ext uri="{FF2B5EF4-FFF2-40B4-BE49-F238E27FC236}">
                <a16:creationId xmlns:a16="http://schemas.microsoft.com/office/drawing/2014/main" id="{25DC4A20-E5B8-0E18-2DA3-B043E27952B2}"/>
              </a:ext>
            </a:extLst>
          </p:cNvPr>
          <p:cNvPicPr>
            <a:picLocks noGrp="1" noChangeAspect="1"/>
          </p:cNvPicPr>
          <p:nvPr/>
        </p:nvPicPr>
        <p:blipFill>
          <a:blip r:embed="rId5"/>
          <a:stretch>
            <a:fillRect/>
          </a:stretch>
        </p:blipFill>
        <p:spPr bwMode="auto">
          <a:xfrm>
            <a:off x="64185" y="8477964"/>
            <a:ext cx="8622615" cy="344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1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9AE77-B075-8ABD-212D-7C52259530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Pearl Harbor</a:t>
            </a:r>
          </a:p>
          <a:p>
            <a:pPr marL="742950" lvl="1" indent="-285750">
              <a:buFont typeface="Arial" panose="020B0604020202020204" pitchFamily="34" charset="0"/>
              <a:buChar char="•"/>
            </a:pPr>
            <a:r>
              <a:rPr lang="en-US" dirty="0"/>
              <a:t>Before pearl harbor, the USA had frozen all Japanese assets in America and stopped selling oil to Japan</a:t>
            </a:r>
          </a:p>
          <a:p>
            <a:pPr marL="1200150" lvl="2" indent="-285750">
              <a:buFont typeface="Arial" panose="020B0604020202020204" pitchFamily="34" charset="0"/>
              <a:buChar char="•"/>
            </a:pPr>
            <a:r>
              <a:rPr lang="en-US" dirty="0"/>
              <a:t>This is significant because Japan got most of its oil from the USA</a:t>
            </a:r>
          </a:p>
          <a:p>
            <a:pPr marL="742950" lvl="1" indent="-285750">
              <a:buFont typeface="Arial" panose="020B0604020202020204" pitchFamily="34" charset="0"/>
              <a:buChar char="•"/>
            </a:pPr>
            <a:r>
              <a:rPr lang="en-US" dirty="0"/>
              <a:t>To remedy, Japan’s natural resource issue, they decide to invade the resource rich Dutch and English colonies</a:t>
            </a:r>
          </a:p>
          <a:p>
            <a:pPr marL="742950" lvl="1" indent="-285750">
              <a:buFont typeface="Arial" panose="020B0604020202020204" pitchFamily="34" charset="0"/>
              <a:buChar char="•"/>
            </a:pPr>
            <a:r>
              <a:rPr lang="en-US" dirty="0"/>
              <a:t>To accomplish this goal, a pre-emptive strike against America was planned to stop them from interfering for at least 6 months</a:t>
            </a:r>
          </a:p>
          <a:p>
            <a:pPr marL="1200150" lvl="2" indent="-285750">
              <a:buFont typeface="Arial" panose="020B0604020202020204" pitchFamily="34" charset="0"/>
              <a:buChar char="•"/>
            </a:pPr>
            <a:r>
              <a:rPr lang="en-US" dirty="0"/>
              <a:t>Some assumptions made by the Japanese to make this seem like a good decision:</a:t>
            </a:r>
          </a:p>
          <a:p>
            <a:pPr marL="1657350" lvl="3" indent="-285750">
              <a:buFont typeface="Arial" panose="020B0604020202020204" pitchFamily="34" charset="0"/>
              <a:buChar char="•"/>
            </a:pPr>
            <a:r>
              <a:rPr lang="en-US" dirty="0"/>
              <a:t>The USA would not wage total war to recover the Philippines</a:t>
            </a:r>
          </a:p>
          <a:p>
            <a:pPr marL="1657350" lvl="3" indent="-285750">
              <a:buFont typeface="Arial" panose="020B0604020202020204" pitchFamily="34" charset="0"/>
              <a:buChar char="•"/>
            </a:pPr>
            <a:r>
              <a:rPr lang="en-US" dirty="0"/>
              <a:t>The USA will do a negotiated peace if they get a decisive victory at Pearl Harbor</a:t>
            </a:r>
          </a:p>
          <a:p>
            <a:pPr marL="1657350" lvl="3" indent="-285750">
              <a:buFont typeface="Arial" panose="020B0604020202020204" pitchFamily="34" charset="0"/>
              <a:buChar char="•"/>
            </a:pPr>
            <a:r>
              <a:rPr lang="en-US" dirty="0"/>
              <a:t>The USA is more committed to Europe than Asia</a:t>
            </a:r>
          </a:p>
          <a:p>
            <a:pPr marL="742950" lvl="1" indent="-285750">
              <a:buFont typeface="Arial" panose="020B0604020202020204" pitchFamily="34" charset="0"/>
              <a:buChar char="•"/>
            </a:pPr>
            <a:r>
              <a:rPr lang="en-US" dirty="0"/>
              <a:t>Admiral Yamamoto was put in charge of the strike</a:t>
            </a:r>
          </a:p>
          <a:p>
            <a:pPr marL="1200150" lvl="2" indent="-285750">
              <a:buFont typeface="Arial" panose="020B0604020202020204" pitchFamily="34" charset="0"/>
              <a:buChar char="•"/>
            </a:pPr>
            <a:r>
              <a:rPr lang="en-US" dirty="0"/>
              <a:t>Goal is to cripple the US fleet at pearl harbor</a:t>
            </a:r>
          </a:p>
          <a:p>
            <a:pPr marL="1200150" lvl="2" indent="-285750">
              <a:buFont typeface="Arial" panose="020B0604020202020204" pitchFamily="34" charset="0"/>
              <a:buChar char="•"/>
            </a:pPr>
            <a:r>
              <a:rPr lang="en-US" dirty="0"/>
              <a:t>Given 6 aircraft carriers and 350 planes to do so</a:t>
            </a:r>
          </a:p>
          <a:p>
            <a:pPr marL="742950" lvl="1" indent="-285750">
              <a:buFont typeface="Arial" panose="020B0604020202020204" pitchFamily="34" charset="0"/>
              <a:buChar char="•"/>
            </a:pPr>
            <a:r>
              <a:rPr lang="en-US" dirty="0"/>
              <a:t>How did the USA get caught off guard?</a:t>
            </a:r>
          </a:p>
          <a:p>
            <a:pPr marL="1200150" lvl="2" indent="-285750">
              <a:buFont typeface="Arial" panose="020B0604020202020204" pitchFamily="34" charset="0"/>
              <a:buChar char="•"/>
            </a:pPr>
            <a:r>
              <a:rPr lang="en-US" dirty="0"/>
              <a:t>Army and navy bases didn’t coordinate well with each other</a:t>
            </a:r>
          </a:p>
          <a:p>
            <a:pPr marL="1200150" lvl="2" indent="-285750">
              <a:buFont typeface="Arial" panose="020B0604020202020204" pitchFamily="34" charset="0"/>
              <a:buChar char="•"/>
            </a:pPr>
            <a:r>
              <a:rPr lang="en-US" dirty="0"/>
              <a:t>Army hadn’t thought about a possible aircraft attack, was more worried about Japanese spies or demolitionists</a:t>
            </a:r>
          </a:p>
          <a:p>
            <a:pPr marL="1200150" lvl="2" indent="-285750">
              <a:buFont typeface="Arial" panose="020B0604020202020204" pitchFamily="34" charset="0"/>
              <a:buChar char="•"/>
            </a:pPr>
            <a:r>
              <a:rPr lang="en-US" dirty="0"/>
              <a:t>Warnings on the day of the attack were ignored</a:t>
            </a:r>
          </a:p>
          <a:p>
            <a:pPr marL="1200150" lvl="2" indent="-285750">
              <a:buFont typeface="Arial" panose="020B0604020202020204" pitchFamily="34" charset="0"/>
              <a:buChar char="•"/>
            </a:pPr>
            <a:r>
              <a:rPr lang="en-US" dirty="0"/>
              <a:t>Left 2,500 dead, 200 aircraft destroyed, 5 battleships  and 3 other ships</a:t>
            </a:r>
          </a:p>
        </p:txBody>
      </p:sp>
      <p:pic>
        <p:nvPicPr>
          <p:cNvPr id="6" name="Content Placeholder 4">
            <a:extLst>
              <a:ext uri="{FF2B5EF4-FFF2-40B4-BE49-F238E27FC236}">
                <a16:creationId xmlns:a16="http://schemas.microsoft.com/office/drawing/2014/main" id="{FE2D2664-79EE-30C9-0AA3-4CF81D7EF106}"/>
              </a:ext>
            </a:extLst>
          </p:cNvPr>
          <p:cNvPicPr>
            <a:picLocks noGrp="1" noChangeAspect="1"/>
          </p:cNvPicPr>
          <p:nvPr/>
        </p:nvPicPr>
        <p:blipFill rotWithShape="1">
          <a:blip r:embed="rId2"/>
          <a:srcRect l="5333" r="1" b="1"/>
          <a:stretch/>
        </p:blipFill>
        <p:spPr bwMode="auto">
          <a:xfrm>
            <a:off x="1001694" y="6608969"/>
            <a:ext cx="6912022" cy="51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3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5CEB8E5-E323-76AD-0F55-E06B5F3A2486}"/>
              </a:ext>
            </a:extLst>
          </p:cNvPr>
          <p:cNvPicPr>
            <a:picLocks noGrp="1" noChangeAspect="1"/>
          </p:cNvPicPr>
          <p:nvPr/>
        </p:nvPicPr>
        <p:blipFill>
          <a:blip r:embed="rId2"/>
          <a:stretch>
            <a:fillRect/>
          </a:stretch>
        </p:blipFill>
        <p:spPr bwMode="auto">
          <a:xfrm>
            <a:off x="2240973" y="428593"/>
            <a:ext cx="4374433" cy="356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13595CB-24EE-FCDA-7848-7308CDB24B4E}"/>
              </a:ext>
            </a:extLst>
          </p:cNvPr>
          <p:cNvPicPr>
            <a:picLocks noChangeAspect="1"/>
          </p:cNvPicPr>
          <p:nvPr/>
        </p:nvPicPr>
        <p:blipFill rotWithShape="1">
          <a:blip r:embed="rId3"/>
          <a:srcRect t="16671" r="-1" b="10030"/>
          <a:stretch/>
        </p:blipFill>
        <p:spPr>
          <a:xfrm>
            <a:off x="835439" y="6367548"/>
            <a:ext cx="7180821" cy="5384621"/>
          </a:xfrm>
          <a:prstGeom prst="rect">
            <a:avLst/>
          </a:prstGeom>
        </p:spPr>
      </p:pic>
      <p:sp>
        <p:nvSpPr>
          <p:cNvPr id="4" name="TextBox 3">
            <a:extLst>
              <a:ext uri="{FF2B5EF4-FFF2-40B4-BE49-F238E27FC236}">
                <a16:creationId xmlns:a16="http://schemas.microsoft.com/office/drawing/2014/main" id="{A4A2C79E-9A7A-9D6D-9F47-070526444C7A}"/>
              </a:ext>
            </a:extLst>
          </p:cNvPr>
          <p:cNvSpPr txBox="1"/>
          <p:nvPr/>
        </p:nvSpPr>
        <p:spPr>
          <a:xfrm>
            <a:off x="0" y="4189615"/>
            <a:ext cx="868680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Disaster for Japan</a:t>
            </a:r>
          </a:p>
          <a:p>
            <a:pPr marL="1200150" lvl="2" indent="-285750">
              <a:buFont typeface="Arial" panose="020B0604020202020204" pitchFamily="34" charset="0"/>
              <a:buChar char="•"/>
            </a:pPr>
            <a:r>
              <a:rPr lang="en-US" dirty="0"/>
              <a:t>US aircraft carriers were on patrol and not destroyed</a:t>
            </a:r>
          </a:p>
          <a:p>
            <a:pPr marL="1200150" lvl="2" indent="-285750">
              <a:buFont typeface="Arial" panose="020B0604020202020204" pitchFamily="34" charset="0"/>
              <a:buChar char="•"/>
            </a:pPr>
            <a:r>
              <a:rPr lang="en-US" dirty="0"/>
              <a:t>3</a:t>
            </a:r>
            <a:r>
              <a:rPr lang="en-US" baseline="30000" dirty="0"/>
              <a:t>rd</a:t>
            </a:r>
            <a:r>
              <a:rPr lang="en-US" dirty="0"/>
              <a:t> wave of bombers called off because the Japanese didn’t know where the carriers were</a:t>
            </a:r>
          </a:p>
          <a:p>
            <a:pPr marL="1200150" lvl="2" indent="-285750">
              <a:buFont typeface="Arial" panose="020B0604020202020204" pitchFamily="34" charset="0"/>
              <a:buChar char="•"/>
            </a:pPr>
            <a:r>
              <a:rPr lang="en-US" dirty="0"/>
              <a:t>The attack didn’t debilitate the US for 6 months, they don’t force a peace, and the USA is determined to defeat the Japanese</a:t>
            </a:r>
          </a:p>
        </p:txBody>
      </p:sp>
    </p:spTree>
    <p:extLst>
      <p:ext uri="{BB962C8B-B14F-4D97-AF65-F5344CB8AC3E}">
        <p14:creationId xmlns:p14="http://schemas.microsoft.com/office/powerpoint/2010/main" val="9348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72061-BEDC-AF22-74A9-4BE789FB76A8}"/>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29" y="741378"/>
            <a:ext cx="4038600" cy="30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4">
            <a:extLst>
              <a:ext uri="{FF2B5EF4-FFF2-40B4-BE49-F238E27FC236}">
                <a16:creationId xmlns:a16="http://schemas.microsoft.com/office/drawing/2014/main" id="{4DF960FD-385E-F92E-63C9-C0EB1E8C8285}"/>
              </a:ext>
            </a:extLst>
          </p:cNvPr>
          <p:cNvPicPr>
            <a:picLocks noGrp="1" noChangeAspect="1"/>
          </p:cNvPicPr>
          <p:nvPr/>
        </p:nvPicPr>
        <p:blipFill>
          <a:blip r:embed="rId3"/>
          <a:srcRect l="16012" r="30487" b="-2"/>
          <a:stretch/>
        </p:blipFill>
        <p:spPr bwMode="auto">
          <a:xfrm>
            <a:off x="5332624" y="0"/>
            <a:ext cx="2603719" cy="390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D3E16A0-49F5-A297-11A6-35D997D0DF72}"/>
              </a:ext>
            </a:extLst>
          </p:cNvPr>
          <p:cNvSpPr txBox="1"/>
          <p:nvPr/>
        </p:nvSpPr>
        <p:spPr>
          <a:xfrm>
            <a:off x="0" y="3990109"/>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FDR and Strategy</a:t>
            </a:r>
          </a:p>
          <a:p>
            <a:pPr marL="742950" lvl="1" indent="-285750">
              <a:buFont typeface="Arial" panose="020B0604020202020204" pitchFamily="34" charset="0"/>
              <a:buChar char="•"/>
            </a:pPr>
            <a:r>
              <a:rPr lang="en-US" dirty="0"/>
              <a:t>Prior to being president, FDR had been the secretary of the Navy</a:t>
            </a:r>
          </a:p>
          <a:p>
            <a:pPr marL="742950" lvl="1" indent="-285750">
              <a:buFont typeface="Arial" panose="020B0604020202020204" pitchFamily="34" charset="0"/>
              <a:buChar char="•"/>
            </a:pPr>
            <a:r>
              <a:rPr lang="en-US" dirty="0"/>
              <a:t>FDR was a pragmatist; he liked to experiment with tactics</a:t>
            </a:r>
          </a:p>
          <a:p>
            <a:pPr marL="742950" lvl="1" indent="-285750">
              <a:buFont typeface="Arial" panose="020B0604020202020204" pitchFamily="34" charset="0"/>
              <a:buChar char="•"/>
            </a:pPr>
            <a:r>
              <a:rPr lang="en-US" dirty="0"/>
              <a:t>Would override commanders when he wanted to</a:t>
            </a:r>
          </a:p>
          <a:p>
            <a:pPr marL="742950" lvl="1" indent="-285750">
              <a:buFont typeface="Arial" panose="020B0604020202020204" pitchFamily="34" charset="0"/>
              <a:buChar char="•"/>
            </a:pPr>
            <a:r>
              <a:rPr lang="en-US" dirty="0"/>
              <a:t>Wanted to fight a war of production and machines</a:t>
            </a:r>
          </a:p>
          <a:p>
            <a:pPr marL="742950" lvl="1" indent="-285750">
              <a:buFont typeface="Arial" panose="020B0604020202020204" pitchFamily="34" charset="0"/>
              <a:buChar char="•"/>
            </a:pPr>
            <a:r>
              <a:rPr lang="en-US" dirty="0"/>
              <a:t>Believed that Naval and Air power were just as important as land battles</a:t>
            </a:r>
          </a:p>
          <a:p>
            <a:pPr marL="1200150" lvl="2" indent="-285750">
              <a:buFont typeface="Arial" panose="020B0604020202020204" pitchFamily="34" charset="0"/>
              <a:buChar char="•"/>
            </a:pPr>
            <a:r>
              <a:rPr lang="en-US" dirty="0"/>
              <a:t>Wanted to produce as much as possible for all three elements and destroy enemy equipment before it reached the battlefield</a:t>
            </a:r>
          </a:p>
          <a:p>
            <a:pPr marL="1200150" lvl="2" indent="-285750">
              <a:buFont typeface="Arial" panose="020B0604020202020204" pitchFamily="34" charset="0"/>
              <a:buChar char="•"/>
            </a:pPr>
            <a:r>
              <a:rPr lang="en-US" dirty="0"/>
              <a:t>Flags aircraft as the number one production priority</a:t>
            </a:r>
          </a:p>
          <a:p>
            <a:pPr marL="742950" lvl="1" indent="-285750">
              <a:buFont typeface="Arial" panose="020B0604020202020204" pitchFamily="34" charset="0"/>
              <a:buChar char="•"/>
            </a:pPr>
            <a:r>
              <a:rPr lang="en-US" dirty="0"/>
              <a:t>Out of all major belligerents, the USA lost the least number of men, but spent the most money</a:t>
            </a:r>
          </a:p>
          <a:p>
            <a:pPr marL="1200150" lvl="2" indent="-285750">
              <a:buFont typeface="Arial" panose="020B0604020202020204" pitchFamily="34" charset="0"/>
              <a:buChar char="•"/>
            </a:pPr>
            <a:r>
              <a:rPr lang="en-US" dirty="0"/>
              <a:t>Only 1/6 of the total male population was put into uniform, much less than others</a:t>
            </a:r>
          </a:p>
          <a:p>
            <a:pPr marL="742950" lvl="1" indent="-285750">
              <a:buFont typeface="Arial" panose="020B0604020202020204" pitchFamily="34" charset="0"/>
              <a:buChar char="•"/>
            </a:pPr>
            <a:r>
              <a:rPr lang="en-US" dirty="0"/>
              <a:t>THE USA only took 1 year to reach full military production, while others took 4-5</a:t>
            </a:r>
          </a:p>
        </p:txBody>
      </p:sp>
      <p:pic>
        <p:nvPicPr>
          <p:cNvPr id="5" name="Content Placeholder 2">
            <a:extLst>
              <a:ext uri="{FF2B5EF4-FFF2-40B4-BE49-F238E27FC236}">
                <a16:creationId xmlns:a16="http://schemas.microsoft.com/office/drawing/2014/main" id="{407B086A-8813-DC00-773C-0026A5F44022}"/>
              </a:ext>
            </a:extLst>
          </p:cNvPr>
          <p:cNvPicPr>
            <a:picLocks noGrp="1" noChangeAspect="1"/>
          </p:cNvPicPr>
          <p:nvPr/>
        </p:nvPicPr>
        <p:blipFill rotWithShape="1">
          <a:blip r:embed="rId4"/>
          <a:srcRect l="20748" r="18679" b="-2"/>
          <a:stretch/>
        </p:blipFill>
        <p:spPr bwMode="auto">
          <a:xfrm>
            <a:off x="5030475" y="8129732"/>
            <a:ext cx="3066121" cy="4062268"/>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ontent Placeholder 4">
            <a:extLst>
              <a:ext uri="{FF2B5EF4-FFF2-40B4-BE49-F238E27FC236}">
                <a16:creationId xmlns:a16="http://schemas.microsoft.com/office/drawing/2014/main" id="{FDAA4F3B-CF8E-E429-8532-735926414F23}"/>
              </a:ext>
            </a:extLst>
          </p:cNvPr>
          <p:cNvPicPr>
            <a:picLocks noGrp="1" noChangeAspect="1"/>
          </p:cNvPicPr>
          <p:nvPr/>
        </p:nvPicPr>
        <p:blipFill>
          <a:blip r:embed="rId5"/>
          <a:stretch>
            <a:fillRect/>
          </a:stretch>
        </p:blipFill>
        <p:spPr bwMode="auto">
          <a:xfrm>
            <a:off x="462049" y="8286757"/>
            <a:ext cx="4038600" cy="30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80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AA62D-B734-6B07-D91A-281254D8EFF4}"/>
              </a:ext>
            </a:extLst>
          </p:cNvPr>
          <p:cNvSpPr txBox="1"/>
          <p:nvPr/>
        </p:nvSpPr>
        <p:spPr>
          <a:xfrm>
            <a:off x="0" y="166254"/>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war, America made 86,000 tanks, 120,00 artillery, 2.4 million jeeps, and 82,000 fighters</a:t>
            </a:r>
          </a:p>
          <a:p>
            <a:pPr marL="742950" lvl="1" indent="-285750">
              <a:buFont typeface="Arial" panose="020B0604020202020204" pitchFamily="34" charset="0"/>
              <a:buChar char="•"/>
            </a:pPr>
            <a:r>
              <a:rPr lang="en-US" dirty="0"/>
              <a:t>The sacrifice of millions of Soviet men allowed the USA the time to crank out the material that would win the war</a:t>
            </a:r>
          </a:p>
          <a:p>
            <a:pPr marL="742950" lvl="1" indent="-285750">
              <a:buFont typeface="Arial" panose="020B0604020202020204" pitchFamily="34" charset="0"/>
              <a:buChar char="•"/>
            </a:pPr>
            <a:r>
              <a:rPr lang="en-US" dirty="0"/>
              <a:t>American military industry was exemplified by Ford’s Willow run factory</a:t>
            </a:r>
          </a:p>
          <a:p>
            <a:pPr marL="1200150" lvl="2" indent="-285750">
              <a:buFont typeface="Arial" panose="020B0604020202020204" pitchFamily="34" charset="0"/>
              <a:buChar char="•"/>
            </a:pPr>
            <a:r>
              <a:rPr lang="en-US" dirty="0"/>
              <a:t>Continuous 5,450 ft assembly line</a:t>
            </a:r>
          </a:p>
          <a:p>
            <a:pPr marL="1200150" lvl="2" indent="-285750">
              <a:buFont typeface="Arial" panose="020B0604020202020204" pitchFamily="34" charset="0"/>
              <a:buChar char="•"/>
            </a:pPr>
            <a:r>
              <a:rPr lang="en-US" dirty="0"/>
              <a:t>In 1944, one bomber was made every 63 minutes</a:t>
            </a:r>
          </a:p>
          <a:p>
            <a:pPr marL="742950" lvl="1" indent="-285750">
              <a:buFont typeface="Arial" panose="020B0604020202020204" pitchFamily="34" charset="0"/>
              <a:buChar char="•"/>
            </a:pPr>
            <a:r>
              <a:rPr lang="en-US" dirty="0"/>
              <a:t>This amount of production was possible because the USA was the only nation distant enough from the fighting to avoid bombings</a:t>
            </a:r>
          </a:p>
          <a:p>
            <a:pPr marL="1200150" lvl="2" indent="-285750">
              <a:buFont typeface="Arial" panose="020B0604020202020204" pitchFamily="34" charset="0"/>
              <a:buChar char="•"/>
            </a:pPr>
            <a:r>
              <a:rPr lang="en-US" dirty="0"/>
              <a:t>The only deaths due to war on the American mainland were experienced due to balloons Japanese children in class made that had bombs attached to them. The Winter jet stream carried the bombs to the Pacific coast where one killed a few people</a:t>
            </a:r>
          </a:p>
        </p:txBody>
      </p:sp>
      <p:pic>
        <p:nvPicPr>
          <p:cNvPr id="5" name="Picture 4">
            <a:extLst>
              <a:ext uri="{FF2B5EF4-FFF2-40B4-BE49-F238E27FC236}">
                <a16:creationId xmlns:a16="http://schemas.microsoft.com/office/drawing/2014/main" id="{7349B1B0-AC8F-3B3F-0721-5700E99CDFED}"/>
              </a:ext>
            </a:extLst>
          </p:cNvPr>
          <p:cNvPicPr>
            <a:picLocks noChangeAspect="1"/>
          </p:cNvPicPr>
          <p:nvPr/>
        </p:nvPicPr>
        <p:blipFill>
          <a:blip r:embed="rId2"/>
          <a:stretch>
            <a:fillRect/>
          </a:stretch>
        </p:blipFill>
        <p:spPr>
          <a:xfrm>
            <a:off x="1361902" y="7991475"/>
            <a:ext cx="6096000" cy="4200525"/>
          </a:xfrm>
          <a:prstGeom prst="rect">
            <a:avLst/>
          </a:prstGeom>
        </p:spPr>
      </p:pic>
      <p:pic>
        <p:nvPicPr>
          <p:cNvPr id="6" name="Content Placeholder 7">
            <a:extLst>
              <a:ext uri="{FF2B5EF4-FFF2-40B4-BE49-F238E27FC236}">
                <a16:creationId xmlns:a16="http://schemas.microsoft.com/office/drawing/2014/main" id="{7D68B6E2-D8AE-D272-AF1C-6345690FE795}"/>
              </a:ext>
            </a:extLst>
          </p:cNvPr>
          <p:cNvPicPr>
            <a:picLocks noGrp="1" noChangeAspect="1"/>
          </p:cNvPicPr>
          <p:nvPr/>
        </p:nvPicPr>
        <p:blipFill>
          <a:blip r:embed="rId3"/>
          <a:stretch>
            <a:fillRect/>
          </a:stretch>
        </p:blipFill>
        <p:spPr bwMode="auto">
          <a:xfrm>
            <a:off x="839911" y="3973484"/>
            <a:ext cx="2819217" cy="38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8">
            <a:extLst>
              <a:ext uri="{FF2B5EF4-FFF2-40B4-BE49-F238E27FC236}">
                <a16:creationId xmlns:a16="http://schemas.microsoft.com/office/drawing/2014/main" id="{2164CF51-F5C6-02D1-AD41-CC746C80F9E3}"/>
              </a:ext>
            </a:extLst>
          </p:cNvPr>
          <p:cNvPicPr>
            <a:picLocks noGrp="1" noChangeAspect="1"/>
          </p:cNvPicPr>
          <p:nvPr/>
        </p:nvPicPr>
        <p:blipFill>
          <a:blip r:embed="rId4"/>
          <a:stretch>
            <a:fillRect/>
          </a:stretch>
        </p:blipFill>
        <p:spPr bwMode="auto">
          <a:xfrm>
            <a:off x="4385657" y="4720590"/>
            <a:ext cx="4038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842ED-4248-4DA7-F5EA-B2122D0D64B6}"/>
              </a:ext>
            </a:extLst>
          </p:cNvPr>
          <p:cNvSpPr txBox="1"/>
          <p:nvPr/>
        </p:nvSpPr>
        <p:spPr>
          <a:xfrm>
            <a:off x="0" y="28263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Women and Combat</a:t>
            </a:r>
          </a:p>
          <a:p>
            <a:pPr marL="742950" lvl="1" indent="-285750">
              <a:buFont typeface="Arial" panose="020B0604020202020204" pitchFamily="34" charset="0"/>
              <a:buChar char="•"/>
            </a:pPr>
            <a:r>
              <a:rPr lang="en-US" dirty="0"/>
              <a:t>With the departure of men, women were encouraged to work in factories and in clerical positions in the military</a:t>
            </a:r>
          </a:p>
          <a:p>
            <a:pPr marL="1200150" lvl="2" indent="-285750">
              <a:buFont typeface="Arial" panose="020B0604020202020204" pitchFamily="34" charset="0"/>
              <a:buChar char="•"/>
            </a:pPr>
            <a:r>
              <a:rPr lang="en-US" dirty="0"/>
              <a:t>WAVES were women who helped with war in the Navy</a:t>
            </a:r>
          </a:p>
          <a:p>
            <a:pPr marL="1657350" lvl="3" indent="-285750">
              <a:buFont typeface="Arial" panose="020B0604020202020204" pitchFamily="34" charset="0"/>
              <a:buChar char="•"/>
            </a:pPr>
            <a:r>
              <a:rPr lang="en-US" dirty="0"/>
              <a:t>Did engineering jobs, were radio operators and mathematicians</a:t>
            </a:r>
          </a:p>
          <a:p>
            <a:pPr marL="1657350" lvl="3" indent="-285750">
              <a:buFont typeface="Arial" panose="020B0604020202020204" pitchFamily="34" charset="0"/>
              <a:buChar char="•"/>
            </a:pPr>
            <a:r>
              <a:rPr lang="en-US" dirty="0"/>
              <a:t>Encoded and decoded 75% of encrypted messages the came to and from Naval Operations</a:t>
            </a:r>
          </a:p>
          <a:p>
            <a:pPr marL="1657350" lvl="3" indent="-285750">
              <a:buFont typeface="Arial" panose="020B0604020202020204" pitchFamily="34" charset="0"/>
              <a:buChar char="•"/>
            </a:pPr>
            <a:r>
              <a:rPr lang="en-US" dirty="0"/>
              <a:t>By 1945 were 20% of shore personnel</a:t>
            </a:r>
          </a:p>
          <a:p>
            <a:pPr marL="742950" lvl="1" indent="-285750">
              <a:buFont typeface="Arial" panose="020B0604020202020204" pitchFamily="34" charset="0"/>
              <a:buChar char="•"/>
            </a:pPr>
            <a:r>
              <a:rPr lang="en-US" dirty="0"/>
              <a:t>Marshall experiment: experiment to see how women act in anti air roles</a:t>
            </a:r>
          </a:p>
          <a:p>
            <a:pPr marL="1200150" lvl="2" indent="-285750">
              <a:buFont typeface="Arial" panose="020B0604020202020204" pitchFamily="34" charset="0"/>
              <a:buChar char="•"/>
            </a:pPr>
            <a:r>
              <a:rPr lang="en-US" dirty="0"/>
              <a:t>Report concluded that women were better than men</a:t>
            </a:r>
          </a:p>
          <a:p>
            <a:pPr marL="1657350" lvl="3" indent="-285750">
              <a:buFont typeface="Arial" panose="020B0604020202020204" pitchFamily="34" charset="0"/>
              <a:buChar char="•"/>
            </a:pPr>
            <a:r>
              <a:rPr lang="en-US" dirty="0"/>
              <a:t>Had better motor skills, attention spans</a:t>
            </a:r>
          </a:p>
          <a:p>
            <a:pPr marL="1200150" lvl="2" indent="-285750">
              <a:buFont typeface="Arial" panose="020B0604020202020204" pitchFamily="34" charset="0"/>
              <a:buChar char="•"/>
            </a:pPr>
            <a:r>
              <a:rPr lang="en-US" dirty="0"/>
              <a:t>However, even with the experiment, congress didn’t allow women to work as anti air gunners</a:t>
            </a:r>
          </a:p>
          <a:p>
            <a:pPr marL="742950" lvl="1" indent="-285750">
              <a:buFont typeface="Arial" panose="020B0604020202020204" pitchFamily="34" charset="0"/>
              <a:buChar char="•"/>
            </a:pPr>
            <a:r>
              <a:rPr lang="en-US" dirty="0"/>
              <a:t>Other countries had similar roles for women, except the USSR, which had them fight as snipers and in anti air roles</a:t>
            </a:r>
          </a:p>
        </p:txBody>
      </p:sp>
      <p:pic>
        <p:nvPicPr>
          <p:cNvPr id="3" name="Content Placeholder 6">
            <a:extLst>
              <a:ext uri="{FF2B5EF4-FFF2-40B4-BE49-F238E27FC236}">
                <a16:creationId xmlns:a16="http://schemas.microsoft.com/office/drawing/2014/main" id="{B59F997C-E649-2539-D6C3-91239771D283}"/>
              </a:ext>
            </a:extLst>
          </p:cNvPr>
          <p:cNvPicPr>
            <a:picLocks noGrp="1" noChangeAspect="1"/>
          </p:cNvPicPr>
          <p:nvPr/>
        </p:nvPicPr>
        <p:blipFill>
          <a:blip r:embed="rId2"/>
          <a:stretch>
            <a:fillRect/>
          </a:stretch>
        </p:blipFill>
        <p:spPr bwMode="auto">
          <a:xfrm>
            <a:off x="3575050" y="5131955"/>
            <a:ext cx="511175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4" descr="victorywaitsonyourfingers_sm">
            <a:extLst>
              <a:ext uri="{FF2B5EF4-FFF2-40B4-BE49-F238E27FC236}">
                <a16:creationId xmlns:a16="http://schemas.microsoft.com/office/drawing/2014/main" id="{5D9B9E4D-5A6F-44A1-BCF8-C5634933CB7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0050"/>
            <a:ext cx="348247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74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67B50-B68A-0505-2B21-FFFC1ED4ACF2}"/>
              </a:ext>
            </a:extLst>
          </p:cNvPr>
          <p:cNvSpPr txBox="1"/>
          <p:nvPr/>
        </p:nvSpPr>
        <p:spPr>
          <a:xfrm>
            <a:off x="0" y="175364"/>
            <a:ext cx="8686799" cy="830997"/>
          </a:xfrm>
          <a:prstGeom prst="rect">
            <a:avLst/>
          </a:prstGeom>
          <a:noFill/>
        </p:spPr>
        <p:txBody>
          <a:bodyPr wrap="square" rtlCol="0">
            <a:spAutoFit/>
          </a:bodyPr>
          <a:lstStyle/>
          <a:p>
            <a:pPr algn="ctr"/>
            <a:r>
              <a:rPr lang="en-US" sz="4800" dirty="0"/>
              <a:t>Preserving the Empire</a:t>
            </a:r>
          </a:p>
        </p:txBody>
      </p:sp>
      <p:sp>
        <p:nvSpPr>
          <p:cNvPr id="3" name="TextBox 2">
            <a:extLst>
              <a:ext uri="{FF2B5EF4-FFF2-40B4-BE49-F238E27FC236}">
                <a16:creationId xmlns:a16="http://schemas.microsoft.com/office/drawing/2014/main" id="{8E43944B-52A8-34B3-01A6-670607A3B2D2}"/>
              </a:ext>
            </a:extLst>
          </p:cNvPr>
          <p:cNvSpPr txBox="1"/>
          <p:nvPr/>
        </p:nvSpPr>
        <p:spPr>
          <a:xfrm>
            <a:off x="1446414" y="914400"/>
            <a:ext cx="5889433" cy="369332"/>
          </a:xfrm>
          <a:prstGeom prst="rect">
            <a:avLst/>
          </a:prstGeom>
          <a:noFill/>
        </p:spPr>
        <p:txBody>
          <a:bodyPr wrap="none" rtlCol="0">
            <a:spAutoFit/>
          </a:bodyPr>
          <a:lstStyle/>
          <a:p>
            <a:r>
              <a:rPr lang="en-US" dirty="0"/>
              <a:t>Conflicts protecting colonies and conflicts with neighbors</a:t>
            </a:r>
          </a:p>
        </p:txBody>
      </p:sp>
      <p:sp>
        <p:nvSpPr>
          <p:cNvPr id="4" name="TextBox 3">
            <a:extLst>
              <a:ext uri="{FF2B5EF4-FFF2-40B4-BE49-F238E27FC236}">
                <a16:creationId xmlns:a16="http://schemas.microsoft.com/office/drawing/2014/main" id="{47AB595F-E8C8-AFEF-7654-CA09CF8FFBDD}"/>
              </a:ext>
            </a:extLst>
          </p:cNvPr>
          <p:cNvSpPr txBox="1"/>
          <p:nvPr/>
        </p:nvSpPr>
        <p:spPr>
          <a:xfrm>
            <a:off x="0" y="1363287"/>
            <a:ext cx="4887884" cy="6463308"/>
          </a:xfrm>
          <a:prstGeom prst="rect">
            <a:avLst/>
          </a:prstGeom>
          <a:noFill/>
        </p:spPr>
        <p:txBody>
          <a:bodyPr wrap="square" rtlCol="0">
            <a:spAutoFit/>
          </a:bodyPr>
          <a:lstStyle/>
          <a:p>
            <a:pPr marL="285750" indent="-285750">
              <a:buFont typeface="Arial" panose="020B0604020202020204" pitchFamily="34" charset="0"/>
              <a:buChar char="•"/>
            </a:pPr>
            <a:r>
              <a:rPr lang="en-US" dirty="0"/>
              <a:t>US-Philippine war (1898-1902)</a:t>
            </a:r>
          </a:p>
          <a:p>
            <a:pPr marL="742950" lvl="1" indent="-285750">
              <a:buFont typeface="Arial" panose="020B0604020202020204" pitchFamily="34" charset="0"/>
              <a:buChar char="•"/>
            </a:pPr>
            <a:r>
              <a:rPr lang="en-US" dirty="0"/>
              <a:t>War of occupation leads to a war of conquest</a:t>
            </a:r>
          </a:p>
          <a:p>
            <a:pPr marL="742950" lvl="1" indent="-285750">
              <a:buFont typeface="Arial" panose="020B0604020202020204" pitchFamily="34" charset="0"/>
              <a:buChar char="•"/>
            </a:pPr>
            <a:r>
              <a:rPr lang="en-US" dirty="0"/>
              <a:t>Leader of the Philippine resistance was Emilio Aguinaldo</a:t>
            </a:r>
          </a:p>
          <a:p>
            <a:pPr marL="1200150" lvl="2" indent="-285750">
              <a:buFont typeface="Arial" panose="020B0604020202020204" pitchFamily="34" charset="0"/>
              <a:buChar char="•"/>
            </a:pPr>
            <a:r>
              <a:rPr lang="en-US" dirty="0"/>
              <a:t>The Philippines declared independence when the war started</a:t>
            </a:r>
          </a:p>
          <a:p>
            <a:pPr marL="1200150" lvl="2" indent="-285750">
              <a:buFont typeface="Arial" panose="020B0604020202020204" pitchFamily="34" charset="0"/>
              <a:buChar char="•"/>
            </a:pPr>
            <a:r>
              <a:rPr lang="en-US" dirty="0"/>
              <a:t>Besieges Manila</a:t>
            </a:r>
          </a:p>
          <a:p>
            <a:pPr marL="742950" lvl="1" indent="-285750">
              <a:buFont typeface="Arial" panose="020B0604020202020204" pitchFamily="34" charset="0"/>
              <a:buChar char="•"/>
            </a:pPr>
            <a:r>
              <a:rPr lang="en-US" dirty="0"/>
              <a:t>Major general Wesley Merritt put in charge of American forces</a:t>
            </a:r>
          </a:p>
          <a:p>
            <a:pPr marL="1200150" lvl="2" indent="-285750">
              <a:buFont typeface="Arial" panose="020B0604020202020204" pitchFamily="34" charset="0"/>
              <a:buChar char="•"/>
            </a:pPr>
            <a:r>
              <a:rPr lang="en-US" dirty="0"/>
              <a:t>He was a cavalry officer during the civil war and fought in Apache wars</a:t>
            </a:r>
          </a:p>
          <a:p>
            <a:pPr marL="1200150" lvl="2" indent="-285750">
              <a:buFont typeface="Arial" panose="020B0604020202020204" pitchFamily="34" charset="0"/>
              <a:buChar char="•"/>
            </a:pPr>
            <a:r>
              <a:rPr lang="en-US" dirty="0"/>
              <a:t>Initially, he was ordered to not get entangled with the Filipino independence movement</a:t>
            </a:r>
          </a:p>
          <a:p>
            <a:pPr marL="1657350" lvl="3" indent="-285750">
              <a:buFont typeface="Arial" panose="020B0604020202020204" pitchFamily="34" charset="0"/>
              <a:buChar char="•"/>
            </a:pPr>
            <a:r>
              <a:rPr lang="en-US" dirty="0"/>
              <a:t>McKinley didn’t know if he wanted to take the islands as a colony yet</a:t>
            </a:r>
          </a:p>
          <a:p>
            <a:pPr marL="1200150" lvl="2" indent="-285750">
              <a:buFont typeface="Arial" panose="020B0604020202020204" pitchFamily="34" charset="0"/>
              <a:buChar char="•"/>
            </a:pPr>
            <a:r>
              <a:rPr lang="en-US" dirty="0"/>
              <a:t>The Spanish general put in charge offered a pretend battle to the Americans, so he didn’t lose the Spanish honor.</a:t>
            </a:r>
          </a:p>
        </p:txBody>
      </p:sp>
      <p:pic>
        <p:nvPicPr>
          <p:cNvPr id="6" name="Picture 5">
            <a:extLst>
              <a:ext uri="{FF2B5EF4-FFF2-40B4-BE49-F238E27FC236}">
                <a16:creationId xmlns:a16="http://schemas.microsoft.com/office/drawing/2014/main" id="{A3B86A69-E762-FD9B-0AA9-CDA9740FAEBC}"/>
              </a:ext>
            </a:extLst>
          </p:cNvPr>
          <p:cNvPicPr>
            <a:picLocks noChangeAspect="1"/>
          </p:cNvPicPr>
          <p:nvPr/>
        </p:nvPicPr>
        <p:blipFill>
          <a:blip r:embed="rId2"/>
          <a:stretch>
            <a:fillRect/>
          </a:stretch>
        </p:blipFill>
        <p:spPr>
          <a:xfrm>
            <a:off x="4856198" y="1387822"/>
            <a:ext cx="3629532" cy="5792008"/>
          </a:xfrm>
          <a:prstGeom prst="rect">
            <a:avLst/>
          </a:prstGeom>
        </p:spPr>
      </p:pic>
      <p:sp>
        <p:nvSpPr>
          <p:cNvPr id="7" name="TextBox 6">
            <a:extLst>
              <a:ext uri="{FF2B5EF4-FFF2-40B4-BE49-F238E27FC236}">
                <a16:creationId xmlns:a16="http://schemas.microsoft.com/office/drawing/2014/main" id="{C0A1F437-D516-157E-D4F6-30C7F166AC78}"/>
              </a:ext>
            </a:extLst>
          </p:cNvPr>
          <p:cNvSpPr txBox="1"/>
          <p:nvPr/>
        </p:nvSpPr>
        <p:spPr>
          <a:xfrm>
            <a:off x="0" y="7631084"/>
            <a:ext cx="8686800" cy="2308324"/>
          </a:xfrm>
          <a:prstGeom prst="rect">
            <a:avLst/>
          </a:prstGeom>
          <a:noFill/>
        </p:spPr>
        <p:txBody>
          <a:bodyPr wrap="square" rtlCol="0">
            <a:spAutoFit/>
          </a:bodyPr>
          <a:lstStyle/>
          <a:p>
            <a:pPr marL="1200150" lvl="2" indent="-285750">
              <a:buFont typeface="Arial" panose="020B0604020202020204" pitchFamily="34" charset="0"/>
              <a:buChar char="•"/>
            </a:pPr>
            <a:r>
              <a:rPr lang="en-US" dirty="0"/>
              <a:t>Spanish retreat after putting up a fight, and at this point, McKinley decided to take the Philippines</a:t>
            </a:r>
          </a:p>
          <a:p>
            <a:pPr marL="1200150" lvl="2" indent="-285750">
              <a:buFont typeface="Arial" panose="020B0604020202020204" pitchFamily="34" charset="0"/>
              <a:buChar char="•"/>
            </a:pPr>
            <a:r>
              <a:rPr lang="en-US" dirty="0"/>
              <a:t>Real battle of Manila (1989)</a:t>
            </a:r>
          </a:p>
          <a:p>
            <a:pPr marL="1657350" lvl="3" indent="-285750">
              <a:buFont typeface="Arial" panose="020B0604020202020204" pitchFamily="34" charset="0"/>
              <a:buChar char="•"/>
            </a:pPr>
            <a:r>
              <a:rPr lang="en-US" dirty="0"/>
              <a:t>1000 Americans lead an offensive against 20,000 poorly trained Filipino troops</a:t>
            </a:r>
          </a:p>
          <a:p>
            <a:pPr marL="1657350" lvl="3" indent="-285750">
              <a:buFont typeface="Arial" panose="020B0604020202020204" pitchFamily="34" charset="0"/>
              <a:buChar char="•"/>
            </a:pPr>
            <a:r>
              <a:rPr lang="en-US" dirty="0"/>
              <a:t>Largest battle for the USA between the civil war and WW1</a:t>
            </a:r>
          </a:p>
          <a:p>
            <a:pPr marL="1657350" lvl="3" indent="-285750">
              <a:buFont typeface="Arial" panose="020B0604020202020204" pitchFamily="34" charset="0"/>
              <a:buChar char="•"/>
            </a:pPr>
            <a:r>
              <a:rPr lang="en-US" dirty="0"/>
              <a:t>Offensive peters out after a little bit</a:t>
            </a:r>
          </a:p>
          <a:p>
            <a:pPr marL="742950" lvl="1"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73BB099-7B5C-6F35-9992-5800F5DDB189}"/>
              </a:ext>
            </a:extLst>
          </p:cNvPr>
          <p:cNvPicPr>
            <a:picLocks noChangeAspect="1"/>
          </p:cNvPicPr>
          <p:nvPr/>
        </p:nvPicPr>
        <p:blipFill>
          <a:blip r:embed="rId3"/>
          <a:stretch>
            <a:fillRect/>
          </a:stretch>
        </p:blipFill>
        <p:spPr>
          <a:xfrm>
            <a:off x="1729048" y="9618999"/>
            <a:ext cx="5486399" cy="2573001"/>
          </a:xfrm>
          <a:prstGeom prst="rect">
            <a:avLst/>
          </a:prstGeom>
        </p:spPr>
      </p:pic>
    </p:spTree>
    <p:extLst>
      <p:ext uri="{BB962C8B-B14F-4D97-AF65-F5344CB8AC3E}">
        <p14:creationId xmlns:p14="http://schemas.microsoft.com/office/powerpoint/2010/main" val="309703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8A254-676E-6947-7A55-4955D35B1BAC}"/>
              </a:ext>
            </a:extLst>
          </p:cNvPr>
          <p:cNvSpPr txBox="1"/>
          <p:nvPr/>
        </p:nvSpPr>
        <p:spPr>
          <a:xfrm>
            <a:off x="0" y="299258"/>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Germany or Japan first?</a:t>
            </a:r>
          </a:p>
          <a:p>
            <a:pPr marL="742950" lvl="1" indent="-285750">
              <a:buFont typeface="Arial" panose="020B0604020202020204" pitchFamily="34" charset="0"/>
              <a:buChar char="•"/>
            </a:pPr>
            <a:r>
              <a:rPr lang="en-US" dirty="0"/>
              <a:t>FDR decides not to go fully Germany first</a:t>
            </a:r>
          </a:p>
          <a:p>
            <a:pPr marL="1200150" lvl="2" indent="-285750">
              <a:buFont typeface="Arial" panose="020B0604020202020204" pitchFamily="34" charset="0"/>
              <a:buChar char="•"/>
            </a:pPr>
            <a:r>
              <a:rPr lang="en-US" dirty="0"/>
              <a:t>In his May 6</a:t>
            </a:r>
            <a:r>
              <a:rPr lang="en-US" baseline="30000" dirty="0"/>
              <a:t>th</a:t>
            </a:r>
            <a:r>
              <a:rPr lang="en-US" dirty="0"/>
              <a:t> memorandum, says he will hold line in Pacific, but will do attacks against Japanese shipping if opportunity arises</a:t>
            </a:r>
          </a:p>
          <a:p>
            <a:pPr marL="742950" lvl="1" indent="-285750">
              <a:buFont typeface="Arial" panose="020B0604020202020204" pitchFamily="34" charset="0"/>
              <a:buChar char="•"/>
            </a:pPr>
            <a:r>
              <a:rPr lang="en-US" dirty="0"/>
              <a:t>Chief of Staff Leahy and Ernest J. King were advocates for a Pacific first strategy</a:t>
            </a:r>
          </a:p>
          <a:p>
            <a:pPr marL="1200150" lvl="2" indent="-285750">
              <a:buFont typeface="Arial" panose="020B0604020202020204" pitchFamily="34" charset="0"/>
              <a:buChar char="•"/>
            </a:pPr>
            <a:r>
              <a:rPr lang="en-US" dirty="0"/>
              <a:t>Leahy was the most powerful man in naval history; he commanded the fleets and the operations</a:t>
            </a:r>
          </a:p>
          <a:p>
            <a:pPr marL="1657350" lvl="3" indent="-285750">
              <a:buFont typeface="Arial" panose="020B0604020202020204" pitchFamily="34" charset="0"/>
              <a:buChar char="•"/>
            </a:pPr>
            <a:r>
              <a:rPr lang="en-US" dirty="0"/>
              <a:t>Saw China as an important area after the war, wanted to make sure Japan or Britain didn’t get their hands all over it</a:t>
            </a:r>
          </a:p>
          <a:p>
            <a:pPr marL="1200150" lvl="2" indent="-285750">
              <a:buFont typeface="Arial" panose="020B0604020202020204" pitchFamily="34" charset="0"/>
              <a:buChar char="•"/>
            </a:pPr>
            <a:r>
              <a:rPr lang="en-US" dirty="0"/>
              <a:t>King lied to FDR to get more forces in the Pacific by using misleading statistics in reports</a:t>
            </a:r>
          </a:p>
        </p:txBody>
      </p:sp>
      <p:pic>
        <p:nvPicPr>
          <p:cNvPr id="3" name="Content Placeholder 4">
            <a:extLst>
              <a:ext uri="{FF2B5EF4-FFF2-40B4-BE49-F238E27FC236}">
                <a16:creationId xmlns:a16="http://schemas.microsoft.com/office/drawing/2014/main" id="{80AF2690-E8A1-ADA8-9094-5C885A5222DC}"/>
              </a:ext>
            </a:extLst>
          </p:cNvPr>
          <p:cNvPicPr>
            <a:picLocks noGrp="1" noChangeAspect="1"/>
          </p:cNvPicPr>
          <p:nvPr/>
        </p:nvPicPr>
        <p:blipFill>
          <a:blip r:embed="rId2"/>
          <a:stretch>
            <a:fillRect/>
          </a:stretch>
        </p:blipFill>
        <p:spPr bwMode="auto">
          <a:xfrm>
            <a:off x="987744" y="3488589"/>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Content Placeholder 9">
            <a:extLst>
              <a:ext uri="{FF2B5EF4-FFF2-40B4-BE49-F238E27FC236}">
                <a16:creationId xmlns:a16="http://schemas.microsoft.com/office/drawing/2014/main" id="{18ACDF43-D02C-F767-E4D1-633BB8ADD293}"/>
              </a:ext>
            </a:extLst>
          </p:cNvPr>
          <p:cNvPicPr>
            <a:picLocks noGrp="1" noChangeAspect="1"/>
          </p:cNvPicPr>
          <p:nvPr/>
        </p:nvPicPr>
        <p:blipFill>
          <a:blip r:embed="rId3"/>
          <a:stretch>
            <a:fillRect/>
          </a:stretch>
        </p:blipFill>
        <p:spPr bwMode="auto">
          <a:xfrm>
            <a:off x="4645345" y="3521840"/>
            <a:ext cx="2687951"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E57784D-36D6-CE21-B162-CEDF0613A404}"/>
              </a:ext>
            </a:extLst>
          </p:cNvPr>
          <p:cNvSpPr txBox="1"/>
          <p:nvPr/>
        </p:nvSpPr>
        <p:spPr>
          <a:xfrm>
            <a:off x="0" y="7431578"/>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Alliance Troubles</a:t>
            </a:r>
          </a:p>
          <a:p>
            <a:pPr marL="742950" lvl="1" indent="-285750">
              <a:buFont typeface="Arial" panose="020B0604020202020204" pitchFamily="34" charset="0"/>
              <a:buChar char="•"/>
            </a:pPr>
            <a:r>
              <a:rPr lang="en-US" dirty="0"/>
              <a:t>America wanted to attack the strongest point of German defenses, of France</a:t>
            </a:r>
          </a:p>
          <a:p>
            <a:pPr marL="742950" lvl="1" indent="-285750">
              <a:buFont typeface="Arial" panose="020B0604020202020204" pitchFamily="34" charset="0"/>
              <a:buChar char="•"/>
            </a:pPr>
            <a:r>
              <a:rPr lang="en-US" dirty="0"/>
              <a:t>Britain wanted to take out North Africa and Italy</a:t>
            </a:r>
          </a:p>
          <a:p>
            <a:pPr marL="742950" lvl="1" indent="-285750">
              <a:buFont typeface="Arial" panose="020B0604020202020204" pitchFamily="34" charset="0"/>
              <a:buChar char="•"/>
            </a:pPr>
            <a:r>
              <a:rPr lang="en-US" dirty="0"/>
              <a:t>Soviets wanted troops in France as soon as possible</a:t>
            </a:r>
          </a:p>
          <a:p>
            <a:pPr marL="742950" lvl="1" indent="-285750">
              <a:buFont typeface="Arial" panose="020B0604020202020204" pitchFamily="34" charset="0"/>
              <a:buChar char="•"/>
            </a:pPr>
            <a:r>
              <a:rPr lang="en-US" dirty="0"/>
              <a:t>Churchill convinces FDR to attack North Africa by telling him only British forces would be attacking the beaches since America had no force there.</a:t>
            </a:r>
          </a:p>
        </p:txBody>
      </p:sp>
      <p:pic>
        <p:nvPicPr>
          <p:cNvPr id="6" name="Content Placeholder 6">
            <a:extLst>
              <a:ext uri="{FF2B5EF4-FFF2-40B4-BE49-F238E27FC236}">
                <a16:creationId xmlns:a16="http://schemas.microsoft.com/office/drawing/2014/main" id="{81A5F8EA-D894-BC7F-E7CA-125A8DD07EF4}"/>
              </a:ext>
            </a:extLst>
          </p:cNvPr>
          <p:cNvPicPr>
            <a:picLocks noGrp="1" noChangeAspect="1"/>
          </p:cNvPicPr>
          <p:nvPr/>
        </p:nvPicPr>
        <p:blipFill>
          <a:blip r:embed="rId4"/>
          <a:stretch>
            <a:fillRect/>
          </a:stretch>
        </p:blipFill>
        <p:spPr bwMode="auto">
          <a:xfrm>
            <a:off x="2076067" y="9247377"/>
            <a:ext cx="4035902" cy="29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46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9507B-BB86-2635-0C1C-C57388887FAB}"/>
              </a:ext>
            </a:extLst>
          </p:cNvPr>
          <p:cNvSpPr txBox="1"/>
          <p:nvPr/>
        </p:nvSpPr>
        <p:spPr>
          <a:xfrm>
            <a:off x="0" y="175364"/>
            <a:ext cx="8686799" cy="830997"/>
          </a:xfrm>
          <a:prstGeom prst="rect">
            <a:avLst/>
          </a:prstGeom>
          <a:noFill/>
        </p:spPr>
        <p:txBody>
          <a:bodyPr wrap="square" rtlCol="0">
            <a:spAutoFit/>
          </a:bodyPr>
          <a:lstStyle/>
          <a:p>
            <a:pPr algn="ctr"/>
            <a:r>
              <a:rPr lang="en-US" sz="4800" dirty="0"/>
              <a:t>WWII: Pacific</a:t>
            </a:r>
          </a:p>
        </p:txBody>
      </p:sp>
      <p:sp>
        <p:nvSpPr>
          <p:cNvPr id="3" name="TextBox 2">
            <a:extLst>
              <a:ext uri="{FF2B5EF4-FFF2-40B4-BE49-F238E27FC236}">
                <a16:creationId xmlns:a16="http://schemas.microsoft.com/office/drawing/2014/main" id="{9EE0C1D2-290A-B7D2-BE4A-B65AD47F2027}"/>
              </a:ext>
            </a:extLst>
          </p:cNvPr>
          <p:cNvSpPr txBox="1"/>
          <p:nvPr/>
        </p:nvSpPr>
        <p:spPr>
          <a:xfrm>
            <a:off x="0" y="4461640"/>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6 months of 1942, Japan captures the Philippines, Malaya and Dutch Indonesia, giving them access to the natural resources they desired</a:t>
            </a:r>
          </a:p>
          <a:p>
            <a:pPr marL="285750" indent="-285750">
              <a:buFont typeface="Arial" panose="020B0604020202020204" pitchFamily="34" charset="0"/>
              <a:buChar char="•"/>
            </a:pPr>
            <a:r>
              <a:rPr lang="en-US" dirty="0"/>
              <a:t>USA makes their main base Australia, so they need to secure the shipping routes between there and Hawaii</a:t>
            </a:r>
          </a:p>
          <a:p>
            <a:pPr marL="285750" indent="-285750">
              <a:buFont typeface="Arial" panose="020B0604020202020204" pitchFamily="34" charset="0"/>
              <a:buChar char="•"/>
            </a:pPr>
            <a:r>
              <a:rPr lang="en-US" dirty="0"/>
              <a:t>Initially Japan has the naval advantage in the Pacific</a:t>
            </a:r>
          </a:p>
          <a:p>
            <a:pPr marL="742950" lvl="1" indent="-285750">
              <a:buFont typeface="Arial" panose="020B0604020202020204" pitchFamily="34" charset="0"/>
              <a:buChar char="•"/>
            </a:pPr>
            <a:r>
              <a:rPr lang="en-US" dirty="0"/>
              <a:t>12 vs 9 battleships, 9 vs. 3 carriers, 7,500 vs 700 warplanes</a:t>
            </a:r>
          </a:p>
          <a:p>
            <a:pPr marL="742950" lvl="1" indent="-285750">
              <a:buFont typeface="Arial" panose="020B0604020202020204" pitchFamily="34" charset="0"/>
              <a:buChar char="•"/>
            </a:pPr>
            <a:r>
              <a:rPr lang="en-US" dirty="0"/>
              <a:t>Japan wants to have a decisive battle to stay on the offense</a:t>
            </a:r>
          </a:p>
          <a:p>
            <a:pPr marL="742950" lvl="1" indent="-285750">
              <a:buFont typeface="Arial" panose="020B0604020202020204" pitchFamily="34" charset="0"/>
              <a:buChar char="•"/>
            </a:pPr>
            <a:r>
              <a:rPr lang="en-US" dirty="0"/>
              <a:t>However, by mid 42, ~60% of the Japanese code is somewhat decipherable</a:t>
            </a:r>
          </a:p>
          <a:p>
            <a:pPr marL="285750" indent="-285750">
              <a:buFont typeface="Arial" panose="020B0604020202020204" pitchFamily="34" charset="0"/>
              <a:buChar char="•"/>
            </a:pPr>
            <a:r>
              <a:rPr lang="en-US" dirty="0"/>
              <a:t>Chester Nimitz put in charge of Pacific fleet</a:t>
            </a:r>
          </a:p>
          <a:p>
            <a:pPr marL="742950" lvl="1" indent="-285750">
              <a:buFont typeface="Arial" panose="020B0604020202020204" pitchFamily="34" charset="0"/>
              <a:buChar char="•"/>
            </a:pPr>
            <a:r>
              <a:rPr lang="en-US" dirty="0"/>
              <a:t>Texan, submariner in WW1</a:t>
            </a:r>
          </a:p>
          <a:p>
            <a:pPr marL="742950" lvl="1" indent="-285750">
              <a:buFont typeface="Arial" panose="020B0604020202020204" pitchFamily="34" charset="0"/>
              <a:buChar char="•"/>
            </a:pPr>
            <a:r>
              <a:rPr lang="en-US" dirty="0"/>
              <a:t>One of the most effective commanders in the war</a:t>
            </a:r>
          </a:p>
          <a:p>
            <a:pPr marL="742950" lvl="1" indent="-285750">
              <a:buFont typeface="Arial" panose="020B0604020202020204" pitchFamily="34" charset="0"/>
              <a:buChar char="•"/>
            </a:pPr>
            <a:r>
              <a:rPr lang="en-US" dirty="0"/>
              <a:t>Calm with people, but an aggressive commander</a:t>
            </a:r>
          </a:p>
          <a:p>
            <a:pPr marL="742950" lvl="1" indent="-285750">
              <a:buFont typeface="Arial" panose="020B0604020202020204" pitchFamily="34" charset="0"/>
              <a:buChar char="•"/>
            </a:pPr>
            <a:r>
              <a:rPr lang="en-US" dirty="0"/>
              <a:t>With peal harbor being a disaster, most stationed there expect to be fired</a:t>
            </a:r>
          </a:p>
          <a:p>
            <a:pPr marL="1200150" lvl="2" indent="-285750">
              <a:buFont typeface="Arial" panose="020B0604020202020204" pitchFamily="34" charset="0"/>
              <a:buChar char="•"/>
            </a:pPr>
            <a:r>
              <a:rPr lang="en-US" dirty="0"/>
              <a:t>Nimitz gets the respect of everyone there by not firing anyone, just moves them around</a:t>
            </a:r>
          </a:p>
        </p:txBody>
      </p:sp>
      <p:pic>
        <p:nvPicPr>
          <p:cNvPr id="4" name="Content Placeholder 2">
            <a:extLst>
              <a:ext uri="{FF2B5EF4-FFF2-40B4-BE49-F238E27FC236}">
                <a16:creationId xmlns:a16="http://schemas.microsoft.com/office/drawing/2014/main" id="{BEE83BA9-6CA3-68C6-65A6-AC8209ACEB4F}"/>
              </a:ext>
            </a:extLst>
          </p:cNvPr>
          <p:cNvPicPr>
            <a:picLocks noGrp="1" noChangeAspect="1"/>
          </p:cNvPicPr>
          <p:nvPr/>
        </p:nvPicPr>
        <p:blipFill>
          <a:blip r:embed="rId2"/>
          <a:stretch>
            <a:fillRect/>
          </a:stretch>
        </p:blipFill>
        <p:spPr>
          <a:xfrm>
            <a:off x="1768366" y="934189"/>
            <a:ext cx="5181600" cy="3481387"/>
          </a:xfrm>
          <a:prstGeom prst="rect">
            <a:avLst/>
          </a:prstGeom>
        </p:spPr>
      </p:pic>
      <p:pic>
        <p:nvPicPr>
          <p:cNvPr id="5" name="Content Placeholder 7">
            <a:extLst>
              <a:ext uri="{FF2B5EF4-FFF2-40B4-BE49-F238E27FC236}">
                <a16:creationId xmlns:a16="http://schemas.microsoft.com/office/drawing/2014/main" id="{E219E1BF-63E9-5A72-E6BB-C94A07FA4A3A}"/>
              </a:ext>
            </a:extLst>
          </p:cNvPr>
          <p:cNvPicPr>
            <a:picLocks noGrp="1" noChangeAspect="1"/>
          </p:cNvPicPr>
          <p:nvPr/>
        </p:nvPicPr>
        <p:blipFill>
          <a:blip r:embed="rId3"/>
          <a:stretch>
            <a:fillRect/>
          </a:stretch>
        </p:blipFill>
        <p:spPr>
          <a:xfrm>
            <a:off x="586372" y="8790079"/>
            <a:ext cx="3005118" cy="2999096"/>
          </a:xfrm>
          <a:prstGeom prst="rect">
            <a:avLst/>
          </a:prstGeom>
        </p:spPr>
      </p:pic>
      <p:pic>
        <p:nvPicPr>
          <p:cNvPr id="6" name="Content Placeholder 8">
            <a:extLst>
              <a:ext uri="{FF2B5EF4-FFF2-40B4-BE49-F238E27FC236}">
                <a16:creationId xmlns:a16="http://schemas.microsoft.com/office/drawing/2014/main" id="{0E1E3B23-DF53-6690-8232-37EB51EAD9E2}"/>
              </a:ext>
            </a:extLst>
          </p:cNvPr>
          <p:cNvPicPr>
            <a:picLocks noGrp="1" noChangeAspect="1"/>
          </p:cNvPicPr>
          <p:nvPr/>
        </p:nvPicPr>
        <p:blipFill>
          <a:blip r:embed="rId4"/>
          <a:stretch>
            <a:fillRect/>
          </a:stretch>
        </p:blipFill>
        <p:spPr>
          <a:xfrm>
            <a:off x="4600580" y="8554036"/>
            <a:ext cx="2764866" cy="3408121"/>
          </a:xfrm>
          <a:prstGeom prst="rect">
            <a:avLst/>
          </a:prstGeom>
        </p:spPr>
      </p:pic>
    </p:spTree>
    <p:extLst>
      <p:ext uri="{BB962C8B-B14F-4D97-AF65-F5344CB8AC3E}">
        <p14:creationId xmlns:p14="http://schemas.microsoft.com/office/powerpoint/2010/main" val="3044348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9737D9-BFE2-948E-9008-E6A00505C466}"/>
              </a:ext>
            </a:extLst>
          </p:cNvPr>
          <p:cNvSpPr txBox="1"/>
          <p:nvPr/>
        </p:nvSpPr>
        <p:spPr>
          <a:xfrm>
            <a:off x="0" y="23648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Admiral Yamamoto’s plan for a decisive battle</a:t>
            </a:r>
          </a:p>
          <a:p>
            <a:pPr marL="742950" lvl="1" indent="-285750">
              <a:buFont typeface="Arial" panose="020B0604020202020204" pitchFamily="34" charset="0"/>
              <a:buChar char="•"/>
            </a:pPr>
            <a:r>
              <a:rPr lang="en-US" dirty="0"/>
              <a:t>Mistakes USA for cowards, doesn’t realize they are just waiting to build up their navy after Pearl Harbor</a:t>
            </a:r>
          </a:p>
          <a:p>
            <a:pPr marL="1200150" lvl="2" indent="-285750">
              <a:buFont typeface="Arial" panose="020B0604020202020204" pitchFamily="34" charset="0"/>
              <a:buChar char="•"/>
            </a:pPr>
            <a:r>
              <a:rPr lang="en-US" dirty="0"/>
              <a:t>Thinks he must lure them out with a small force to get a battle, so he develops this super complicated battleplan to attack Midway island</a:t>
            </a:r>
          </a:p>
          <a:p>
            <a:pPr marL="285750" indent="-285750">
              <a:buFont typeface="Arial" panose="020B0604020202020204" pitchFamily="34" charset="0"/>
              <a:buChar char="•"/>
            </a:pPr>
            <a:r>
              <a:rPr lang="en-US" dirty="0"/>
              <a:t>USA figures this out due to the code being deciphered</a:t>
            </a:r>
          </a:p>
          <a:p>
            <a:pPr marL="742950" lvl="1" indent="-285750">
              <a:buFont typeface="Arial" panose="020B0604020202020204" pitchFamily="34" charset="0"/>
              <a:buChar char="•"/>
            </a:pPr>
            <a:r>
              <a:rPr lang="en-US" dirty="0"/>
              <a:t>Nimitz believes a surprise against the Japanese navy will offset their carrier advantage</a:t>
            </a:r>
          </a:p>
          <a:p>
            <a:pPr marL="285750" indent="-285750">
              <a:buFont typeface="Arial" panose="020B0604020202020204" pitchFamily="34" charset="0"/>
              <a:buChar char="•"/>
            </a:pPr>
            <a:r>
              <a:rPr lang="en-US" dirty="0"/>
              <a:t>Some carrier plane information</a:t>
            </a:r>
          </a:p>
          <a:p>
            <a:pPr marL="742950" lvl="1" indent="-285750">
              <a:buFont typeface="Arial" panose="020B0604020202020204" pitchFamily="34" charset="0"/>
              <a:buChar char="•"/>
            </a:pPr>
            <a:r>
              <a:rPr lang="en-US" dirty="0"/>
              <a:t>CAP (Combat Air Patrol): fighters that defend carriers</a:t>
            </a:r>
          </a:p>
          <a:p>
            <a:pPr marL="742950" lvl="1" indent="-285750">
              <a:buFont typeface="Arial" panose="020B0604020202020204" pitchFamily="34" charset="0"/>
              <a:buChar char="•"/>
            </a:pPr>
            <a:r>
              <a:rPr lang="en-US" dirty="0"/>
              <a:t>Torpedo bombers: drop torpedoes at low altitudes to destroy ships</a:t>
            </a:r>
          </a:p>
          <a:p>
            <a:pPr marL="1200150" lvl="2" indent="-285750">
              <a:buFont typeface="Arial" panose="020B0604020202020204" pitchFamily="34" charset="0"/>
              <a:buChar char="•"/>
            </a:pPr>
            <a:r>
              <a:rPr lang="en-US" dirty="0"/>
              <a:t>Need escorts</a:t>
            </a:r>
          </a:p>
          <a:p>
            <a:pPr marL="742950" lvl="1" indent="-285750">
              <a:buFont typeface="Arial" panose="020B0604020202020204" pitchFamily="34" charset="0"/>
              <a:buChar char="•"/>
            </a:pPr>
            <a:r>
              <a:rPr lang="en-US" dirty="0"/>
              <a:t>Dive Bombers</a:t>
            </a:r>
          </a:p>
          <a:p>
            <a:pPr marL="1200150" lvl="2" indent="-285750">
              <a:buFont typeface="Arial" panose="020B0604020202020204" pitchFamily="34" charset="0"/>
              <a:buChar char="•"/>
            </a:pPr>
            <a:r>
              <a:rPr lang="en-US" dirty="0"/>
              <a:t>Drop bombs accurately by diving onto targets at high degrees</a:t>
            </a:r>
          </a:p>
          <a:p>
            <a:pPr marL="1657350" lvl="3" indent="-285750">
              <a:buFont typeface="Arial" panose="020B0604020202020204" pitchFamily="34" charset="0"/>
              <a:buChar char="•"/>
            </a:pPr>
            <a:r>
              <a:rPr lang="en-US" dirty="0"/>
              <a:t>Usually do it going away from the sun to make it hard for anti air guns</a:t>
            </a:r>
          </a:p>
          <a:p>
            <a:pPr marL="285750" indent="-285750">
              <a:buFont typeface="Arial" panose="020B0604020202020204" pitchFamily="34" charset="0"/>
              <a:buChar char="•"/>
            </a:pPr>
            <a:r>
              <a:rPr lang="en-US" dirty="0"/>
              <a:t>Battle of Midway: 4-6 June 1942</a:t>
            </a:r>
          </a:p>
          <a:p>
            <a:pPr marL="742950" lvl="1" indent="-285750">
              <a:buFont typeface="Arial" panose="020B0604020202020204" pitchFamily="34" charset="0"/>
              <a:buChar char="•"/>
            </a:pPr>
            <a:r>
              <a:rPr lang="en-US" dirty="0"/>
              <a:t>4 Japanese carriers strike airbase on Midway island, destroying planes there</a:t>
            </a:r>
          </a:p>
          <a:p>
            <a:pPr marL="742950" lvl="1" indent="-285750">
              <a:buFont typeface="Arial" panose="020B0604020202020204" pitchFamily="34" charset="0"/>
              <a:buChar char="•"/>
            </a:pPr>
            <a:r>
              <a:rPr lang="en-US" dirty="0"/>
              <a:t>Torpedo bombers from Enterprise and Hornet launch an uncoordinated attack and are destroyed</a:t>
            </a:r>
          </a:p>
          <a:p>
            <a:pPr marL="742950" lvl="1" indent="-285750">
              <a:buFont typeface="Arial" panose="020B0604020202020204" pitchFamily="34" charset="0"/>
              <a:buChar char="•"/>
            </a:pPr>
            <a:r>
              <a:rPr lang="en-US" dirty="0"/>
              <a:t>Dauntless dive bombers attack carriers while CAP is distracted, destroy 3 carriers</a:t>
            </a:r>
          </a:p>
          <a:p>
            <a:pPr marL="742950" lvl="1" indent="-285750">
              <a:buFont typeface="Arial" panose="020B0604020202020204" pitchFamily="34" charset="0"/>
              <a:buChar char="•"/>
            </a:pPr>
            <a:r>
              <a:rPr lang="en-US" dirty="0"/>
              <a:t>Last Japanese carrier launches bombers that fatally wound Yorktown</a:t>
            </a:r>
          </a:p>
          <a:p>
            <a:pPr marL="742950" lvl="1" indent="-285750">
              <a:buFont typeface="Arial" panose="020B0604020202020204" pitchFamily="34" charset="0"/>
              <a:buChar char="•"/>
            </a:pPr>
            <a:r>
              <a:rPr lang="en-US" dirty="0"/>
              <a:t>Final wave of bombers launched by Americans, sink last Japanese carrier</a:t>
            </a:r>
          </a:p>
          <a:p>
            <a:pPr marL="742950" lvl="1" indent="-285750">
              <a:buFont typeface="Arial" panose="020B0604020202020204" pitchFamily="34" charset="0"/>
              <a:buChar char="•"/>
            </a:pPr>
            <a:r>
              <a:rPr lang="en-US" dirty="0"/>
              <a:t>Both Richard Best and Dusty Kleiss score 2 hits on enemy aircraft carriers</a:t>
            </a:r>
          </a:p>
          <a:p>
            <a:pPr marL="285750" indent="-285750">
              <a:buFont typeface="Arial" panose="020B0604020202020204" pitchFamily="34" charset="0"/>
              <a:buChar char="•"/>
            </a:pPr>
            <a:r>
              <a:rPr lang="en-US" dirty="0"/>
              <a:t>Significance of Midway</a:t>
            </a:r>
          </a:p>
          <a:p>
            <a:pPr marL="742950" lvl="1" indent="-285750">
              <a:buFont typeface="Arial" panose="020B0604020202020204" pitchFamily="34" charset="0"/>
              <a:buChar char="•"/>
            </a:pPr>
            <a:r>
              <a:rPr lang="en-US" dirty="0"/>
              <a:t>Japanese are on defensive for the rest of the war</a:t>
            </a:r>
          </a:p>
          <a:p>
            <a:pPr marL="742950" lvl="1" indent="-285750">
              <a:buFont typeface="Arial" panose="020B0604020202020204" pitchFamily="34" charset="0"/>
              <a:buChar char="•"/>
            </a:pPr>
            <a:r>
              <a:rPr lang="en-US" dirty="0"/>
              <a:t>Losing 4 aircraft carriers is a huge blow for Japan, who can’t make them as fast as America can</a:t>
            </a:r>
          </a:p>
        </p:txBody>
      </p:sp>
      <p:pic>
        <p:nvPicPr>
          <p:cNvPr id="5" name="Content Placeholder 6">
            <a:extLst>
              <a:ext uri="{FF2B5EF4-FFF2-40B4-BE49-F238E27FC236}">
                <a16:creationId xmlns:a16="http://schemas.microsoft.com/office/drawing/2014/main" id="{09898057-2C9C-C9AF-69EF-5140B8E34B88}"/>
              </a:ext>
            </a:extLst>
          </p:cNvPr>
          <p:cNvPicPr>
            <a:picLocks noGrp="1" noChangeAspect="1"/>
          </p:cNvPicPr>
          <p:nvPr/>
        </p:nvPicPr>
        <p:blipFill>
          <a:blip r:embed="rId2"/>
          <a:stretch>
            <a:fillRect/>
          </a:stretch>
        </p:blipFill>
        <p:spPr>
          <a:xfrm>
            <a:off x="1235031" y="8410154"/>
            <a:ext cx="2659051" cy="3781846"/>
          </a:xfrm>
          <a:prstGeom prst="rect">
            <a:avLst/>
          </a:prstGeom>
        </p:spPr>
      </p:pic>
      <p:pic>
        <p:nvPicPr>
          <p:cNvPr id="7" name="Content Placeholder 7">
            <a:extLst>
              <a:ext uri="{FF2B5EF4-FFF2-40B4-BE49-F238E27FC236}">
                <a16:creationId xmlns:a16="http://schemas.microsoft.com/office/drawing/2014/main" id="{98865E41-7035-D0C2-BE53-48D3476E74A5}"/>
              </a:ext>
            </a:extLst>
          </p:cNvPr>
          <p:cNvPicPr>
            <a:picLocks noGrp="1" noChangeAspect="1"/>
          </p:cNvPicPr>
          <p:nvPr/>
        </p:nvPicPr>
        <p:blipFill>
          <a:blip r:embed="rId3"/>
          <a:stretch>
            <a:fillRect/>
          </a:stretch>
        </p:blipFill>
        <p:spPr>
          <a:xfrm>
            <a:off x="4540290" y="8507412"/>
            <a:ext cx="2882182" cy="3684588"/>
          </a:xfrm>
          <a:prstGeom prst="rect">
            <a:avLst/>
          </a:prstGeom>
        </p:spPr>
      </p:pic>
    </p:spTree>
    <p:extLst>
      <p:ext uri="{BB962C8B-B14F-4D97-AF65-F5344CB8AC3E}">
        <p14:creationId xmlns:p14="http://schemas.microsoft.com/office/powerpoint/2010/main" val="220258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ACCE8-07B5-793A-707B-7FDE621F93E9}"/>
              </a:ext>
            </a:extLst>
          </p:cNvPr>
          <p:cNvPicPr>
            <a:picLocks noChangeAspect="1"/>
          </p:cNvPicPr>
          <p:nvPr/>
        </p:nvPicPr>
        <p:blipFill>
          <a:blip r:embed="rId2"/>
          <a:stretch>
            <a:fillRect/>
          </a:stretch>
        </p:blipFill>
        <p:spPr>
          <a:xfrm>
            <a:off x="0" y="236482"/>
            <a:ext cx="8686800" cy="11747539"/>
          </a:xfrm>
          <a:prstGeom prst="rect">
            <a:avLst/>
          </a:prstGeom>
        </p:spPr>
      </p:pic>
    </p:spTree>
    <p:extLst>
      <p:ext uri="{BB962C8B-B14F-4D97-AF65-F5344CB8AC3E}">
        <p14:creationId xmlns:p14="http://schemas.microsoft.com/office/powerpoint/2010/main" val="133895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0BC28-1E5B-31F3-92EF-363B3406C0D4}"/>
              </a:ext>
            </a:extLst>
          </p:cNvPr>
          <p:cNvSpPr txBox="1"/>
          <p:nvPr/>
        </p:nvSpPr>
        <p:spPr>
          <a:xfrm>
            <a:off x="0" y="0"/>
            <a:ext cx="8686800" cy="10895290"/>
          </a:xfrm>
          <a:prstGeom prst="rect">
            <a:avLst/>
          </a:prstGeom>
          <a:noFill/>
        </p:spPr>
        <p:txBody>
          <a:bodyPr wrap="square" rtlCol="0">
            <a:spAutoFit/>
          </a:bodyPr>
          <a:lstStyle/>
          <a:p>
            <a:pPr marL="285750" indent="-285750">
              <a:buFont typeface="Arial" panose="020B0604020202020204" pitchFamily="34" charset="0"/>
              <a:buChar char="•"/>
            </a:pPr>
            <a:r>
              <a:rPr lang="en-US" dirty="0"/>
              <a:t>Guadalcanal – First American Offensive</a:t>
            </a:r>
          </a:p>
          <a:p>
            <a:pPr marL="742950" lvl="1" indent="-285750">
              <a:buFont typeface="Arial" panose="020B0604020202020204" pitchFamily="34" charset="0"/>
              <a:buChar char="•"/>
            </a:pPr>
            <a:r>
              <a:rPr lang="en-US" dirty="0"/>
              <a:t>On periphery of Japanese Empire, in Solomon Islands</a:t>
            </a:r>
          </a:p>
          <a:p>
            <a:pPr marL="742950" lvl="1" indent="-285750">
              <a:buFont typeface="Arial" panose="020B0604020202020204" pitchFamily="34" charset="0"/>
              <a:buChar char="•"/>
            </a:pPr>
            <a:r>
              <a:rPr lang="en-US" dirty="0"/>
              <a:t>Japan was planning on using Guadalcanal to bomb Australia</a:t>
            </a:r>
          </a:p>
          <a:p>
            <a:pPr marL="742950" lvl="1" indent="-285750">
              <a:buFont typeface="Arial" panose="020B0604020202020204" pitchFamily="34" charset="0"/>
              <a:buChar char="•"/>
            </a:pPr>
            <a:r>
              <a:rPr lang="en-US" dirty="0"/>
              <a:t>Most even battle America fights during the war; takes 6 months</a:t>
            </a:r>
          </a:p>
          <a:p>
            <a:pPr marL="742950" lvl="1" indent="-285750">
              <a:buFont typeface="Arial" panose="020B0604020202020204" pitchFamily="34" charset="0"/>
              <a:buChar char="•"/>
            </a:pPr>
            <a:r>
              <a:rPr lang="en-US" dirty="0"/>
              <a:t>Many naval battles occur during this campaign. More American naval ships are lost here than anywhere else in the war</a:t>
            </a:r>
          </a:p>
          <a:p>
            <a:pPr marL="742950" lvl="1" indent="-285750">
              <a:buFont typeface="Arial" panose="020B0604020202020204" pitchFamily="34" charset="0"/>
              <a:buChar char="•"/>
            </a:pPr>
            <a:r>
              <a:rPr lang="en-US" dirty="0"/>
              <a:t>Japan losses too many experienced fighter pilots, can’t replace them with new ones</a:t>
            </a:r>
          </a:p>
          <a:p>
            <a:pPr marL="1200150" lvl="2" indent="-285750">
              <a:buFont typeface="Arial" panose="020B0604020202020204" pitchFamily="34" charset="0"/>
              <a:buChar char="•"/>
            </a:pPr>
            <a:r>
              <a:rPr lang="en-US" dirty="0"/>
              <a:t>The pilots they try replacing them with are too inexperienced any many crash on their way to Guadalcanal</a:t>
            </a:r>
          </a:p>
          <a:p>
            <a:pPr marL="742950" lvl="1" indent="-285750">
              <a:buFont typeface="Arial" panose="020B0604020202020204" pitchFamily="34" charset="0"/>
              <a:buChar char="•"/>
            </a:pPr>
            <a:r>
              <a:rPr lang="en-US" dirty="0"/>
              <a:t>Japan losses tons of equipment on the way to Guadalcanal</a:t>
            </a:r>
          </a:p>
          <a:p>
            <a:pPr marL="1200150" lvl="2" indent="-285750">
              <a:buFont typeface="Arial" panose="020B0604020202020204" pitchFamily="34" charset="0"/>
              <a:buChar char="•"/>
            </a:pPr>
            <a:r>
              <a:rPr lang="en-US" dirty="0"/>
              <a:t>Nimitz says How he wishes the Japanese never leave Guadalcanal</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Divided Command: Macarthur vs. Nimitz</a:t>
            </a:r>
          </a:p>
          <a:p>
            <a:pPr marL="742950" lvl="1" indent="-285750">
              <a:buFont typeface="Arial" panose="020B0604020202020204" pitchFamily="34" charset="0"/>
              <a:buChar char="•"/>
            </a:pPr>
            <a:r>
              <a:rPr lang="en-US" dirty="0"/>
              <a:t>Macarthur is the highest-ranking military personnel in the Pacific theater</a:t>
            </a:r>
          </a:p>
          <a:p>
            <a:pPr marL="1200150" lvl="2" indent="-285750">
              <a:buFont typeface="Arial" panose="020B0604020202020204" pitchFamily="34" charset="0"/>
              <a:buChar char="•"/>
            </a:pPr>
            <a:r>
              <a:rPr lang="en-US" dirty="0"/>
              <a:t>But Nimitz and Navy believe the sea battle is more important, and thus should get their way</a:t>
            </a:r>
          </a:p>
          <a:p>
            <a:pPr marL="742950" lvl="1" indent="-285750">
              <a:buFont typeface="Arial" panose="020B0604020202020204" pitchFamily="34" charset="0"/>
              <a:buChar char="•"/>
            </a:pPr>
            <a:r>
              <a:rPr lang="en-US" dirty="0"/>
              <a:t>MacArthur is controversial, but generally loved by the public</a:t>
            </a:r>
          </a:p>
          <a:p>
            <a:pPr marL="1200150" lvl="2" indent="-285750">
              <a:buFont typeface="Arial" panose="020B0604020202020204" pitchFamily="34" charset="0"/>
              <a:buChar char="•"/>
            </a:pPr>
            <a:r>
              <a:rPr lang="en-US" dirty="0"/>
              <a:t>Shot tanks at protesting WWI veterans</a:t>
            </a:r>
          </a:p>
          <a:p>
            <a:pPr marL="1200150" lvl="2" indent="-285750">
              <a:buFont typeface="Arial" panose="020B0604020202020204" pitchFamily="34" charset="0"/>
              <a:buChar char="•"/>
            </a:pPr>
            <a:r>
              <a:rPr lang="en-US" dirty="0"/>
              <a:t>Loves talking to the media</a:t>
            </a:r>
          </a:p>
          <a:p>
            <a:pPr marL="742950" lvl="1" indent="-285750">
              <a:buFont typeface="Arial" panose="020B0604020202020204" pitchFamily="34" charset="0"/>
              <a:buChar char="•"/>
            </a:pPr>
            <a:r>
              <a:rPr lang="en-US" dirty="0"/>
              <a:t>Macarthur wants to prove his honor by retaking the Philippines</a:t>
            </a:r>
          </a:p>
          <a:p>
            <a:pPr marL="1200150" lvl="2" indent="-285750">
              <a:buFont typeface="Arial" panose="020B0604020202020204" pitchFamily="34" charset="0"/>
              <a:buChar char="•"/>
            </a:pPr>
            <a:r>
              <a:rPr lang="en-US" dirty="0"/>
              <a:t>Proceed by invading Japanese-controlled China, then bombing Japan</a:t>
            </a:r>
          </a:p>
          <a:p>
            <a:pPr marL="742950" lvl="1" indent="-285750">
              <a:buFont typeface="Arial" panose="020B0604020202020204" pitchFamily="34" charset="0"/>
              <a:buChar char="•"/>
            </a:pPr>
            <a:r>
              <a:rPr lang="en-US" dirty="0"/>
              <a:t>Navy wants to do a more direct route by doing amphibious landings throughout the Mariana Islands, then taking Iwo Jima and Okinawa</a:t>
            </a:r>
          </a:p>
          <a:p>
            <a:pPr marL="742950" lvl="1" indent="-285750">
              <a:buFont typeface="Arial" panose="020B0604020202020204" pitchFamily="34" charset="0"/>
              <a:buChar char="•"/>
            </a:pPr>
            <a:r>
              <a:rPr lang="en-US" dirty="0"/>
              <a:t>FDR allows for both plans to take place simultaneously</a:t>
            </a:r>
          </a:p>
        </p:txBody>
      </p:sp>
      <p:pic>
        <p:nvPicPr>
          <p:cNvPr id="3" name="Picture 2">
            <a:extLst>
              <a:ext uri="{FF2B5EF4-FFF2-40B4-BE49-F238E27FC236}">
                <a16:creationId xmlns:a16="http://schemas.microsoft.com/office/drawing/2014/main" id="{A70DA738-336A-8893-E525-D1472084A8A4}"/>
              </a:ext>
            </a:extLst>
          </p:cNvPr>
          <p:cNvPicPr>
            <a:picLocks noChangeAspect="1"/>
          </p:cNvPicPr>
          <p:nvPr/>
        </p:nvPicPr>
        <p:blipFill>
          <a:blip r:embed="rId2"/>
          <a:stretch>
            <a:fillRect/>
          </a:stretch>
        </p:blipFill>
        <p:spPr>
          <a:xfrm>
            <a:off x="1673211" y="3380254"/>
            <a:ext cx="5216320" cy="3940637"/>
          </a:xfrm>
          <a:prstGeom prst="rect">
            <a:avLst/>
          </a:prstGeom>
        </p:spPr>
      </p:pic>
    </p:spTree>
    <p:extLst>
      <p:ext uri="{BB962C8B-B14F-4D97-AF65-F5344CB8AC3E}">
        <p14:creationId xmlns:p14="http://schemas.microsoft.com/office/powerpoint/2010/main" val="171173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798B6D0-99FA-A742-6768-93582E4A900C}"/>
              </a:ext>
            </a:extLst>
          </p:cNvPr>
          <p:cNvPicPr>
            <a:picLocks noGrp="1" noChangeAspect="1"/>
          </p:cNvPicPr>
          <p:nvPr/>
        </p:nvPicPr>
        <p:blipFill>
          <a:blip r:embed="rId2"/>
          <a:stretch>
            <a:fillRect/>
          </a:stretch>
        </p:blipFill>
        <p:spPr>
          <a:xfrm>
            <a:off x="1815662" y="0"/>
            <a:ext cx="5181600" cy="3305402"/>
          </a:xfrm>
          <a:prstGeom prst="rect">
            <a:avLst/>
          </a:prstGeom>
        </p:spPr>
      </p:pic>
      <p:sp>
        <p:nvSpPr>
          <p:cNvPr id="3" name="TextBox 2">
            <a:extLst>
              <a:ext uri="{FF2B5EF4-FFF2-40B4-BE49-F238E27FC236}">
                <a16:creationId xmlns:a16="http://schemas.microsoft.com/office/drawing/2014/main" id="{38C06338-42A9-DD8C-2722-29F1C6A03F4D}"/>
              </a:ext>
            </a:extLst>
          </p:cNvPr>
          <p:cNvSpPr txBox="1"/>
          <p:nvPr/>
        </p:nvSpPr>
        <p:spPr>
          <a:xfrm>
            <a:off x="0" y="3610303"/>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Marine Naval landings</a:t>
            </a:r>
          </a:p>
          <a:p>
            <a:pPr marL="742950" lvl="1" indent="-285750">
              <a:buFont typeface="Arial" panose="020B0604020202020204" pitchFamily="34" charset="0"/>
              <a:buChar char="•"/>
            </a:pPr>
            <a:r>
              <a:rPr lang="en-US" dirty="0"/>
              <a:t>First large one on Tarawa Atoll in Nov 1943</a:t>
            </a:r>
          </a:p>
          <a:p>
            <a:pPr marL="1200150" lvl="2" indent="-285750">
              <a:buFont typeface="Arial" panose="020B0604020202020204" pitchFamily="34" charset="0"/>
              <a:buChar char="•"/>
            </a:pPr>
            <a:r>
              <a:rPr lang="en-US" dirty="0"/>
              <a:t>Naval bombardment only occurred for 3 hours to not draw suspicion, but the Japanese defenses were still strong</a:t>
            </a:r>
          </a:p>
          <a:p>
            <a:pPr marL="1200150" lvl="2" indent="-285750">
              <a:buFont typeface="Arial" panose="020B0604020202020204" pitchFamily="34" charset="0"/>
              <a:buChar char="•"/>
            </a:pPr>
            <a:r>
              <a:rPr lang="en-US" dirty="0"/>
              <a:t>The landing was largely uncoordinated, supplies didn’t arrive on time</a:t>
            </a:r>
          </a:p>
          <a:p>
            <a:pPr marL="1200150" lvl="2" indent="-285750">
              <a:buFont typeface="Arial" panose="020B0604020202020204" pitchFamily="34" charset="0"/>
              <a:buChar char="•"/>
            </a:pPr>
            <a:r>
              <a:rPr lang="en-US" dirty="0"/>
              <a:t>Landing craft got stuck on reefs, marines were forced to walk through the water</a:t>
            </a:r>
          </a:p>
          <a:p>
            <a:pPr marL="1200150" lvl="2" indent="-285750">
              <a:buFont typeface="Arial" panose="020B0604020202020204" pitchFamily="34" charset="0"/>
              <a:buChar char="•"/>
            </a:pPr>
            <a:r>
              <a:rPr lang="en-US" dirty="0"/>
              <a:t>Heavy casualties were sustained over 3 days</a:t>
            </a:r>
          </a:p>
          <a:p>
            <a:pPr marL="742950" lvl="1" indent="-285750">
              <a:buFont typeface="Arial" panose="020B0604020202020204" pitchFamily="34" charset="0"/>
              <a:buChar char="•"/>
            </a:pPr>
            <a:r>
              <a:rPr lang="en-US" dirty="0"/>
              <a:t>Lessons from this landing were applied during the rest of the Pacific war, in North Africa and D-Day</a:t>
            </a:r>
          </a:p>
          <a:p>
            <a:pPr marL="1200150" lvl="2" indent="-285750">
              <a:buFont typeface="Arial" panose="020B0604020202020204" pitchFamily="34" charset="0"/>
              <a:buChar char="•"/>
            </a:pPr>
            <a:r>
              <a:rPr lang="en-US" dirty="0"/>
              <a:t>Longer bombardment</a:t>
            </a:r>
          </a:p>
          <a:p>
            <a:pPr marL="1200150" lvl="2" indent="-285750">
              <a:buFont typeface="Arial" panose="020B0604020202020204" pitchFamily="34" charset="0"/>
              <a:buChar char="•"/>
            </a:pPr>
            <a:r>
              <a:rPr lang="en-US" dirty="0"/>
              <a:t>Ariel attacks from Army air corps</a:t>
            </a:r>
          </a:p>
          <a:p>
            <a:pPr marL="1200150" lvl="2" indent="-285750">
              <a:buFont typeface="Arial" panose="020B0604020202020204" pitchFamily="34" charset="0"/>
              <a:buChar char="•"/>
            </a:pPr>
            <a:r>
              <a:rPr lang="en-US" dirty="0"/>
              <a:t>JASCO companies to synchronize fire</a:t>
            </a:r>
          </a:p>
          <a:p>
            <a:pPr marL="1200150" lvl="2" indent="-285750">
              <a:buFont typeface="Arial" panose="020B0604020202020204" pitchFamily="34" charset="0"/>
              <a:buChar char="•"/>
            </a:pPr>
            <a:r>
              <a:rPr lang="en-US" dirty="0"/>
              <a:t>Light tanks, flamethrowers, and bazookas needed to be utilized</a:t>
            </a:r>
          </a:p>
        </p:txBody>
      </p:sp>
      <p:pic>
        <p:nvPicPr>
          <p:cNvPr id="6" name="Picture 5">
            <a:extLst>
              <a:ext uri="{FF2B5EF4-FFF2-40B4-BE49-F238E27FC236}">
                <a16:creationId xmlns:a16="http://schemas.microsoft.com/office/drawing/2014/main" id="{E7D55FD6-A0B4-643C-F156-8BA22D38F304}"/>
              </a:ext>
            </a:extLst>
          </p:cNvPr>
          <p:cNvPicPr>
            <a:picLocks noChangeAspect="1"/>
          </p:cNvPicPr>
          <p:nvPr/>
        </p:nvPicPr>
        <p:blipFill>
          <a:blip r:embed="rId3"/>
          <a:stretch>
            <a:fillRect/>
          </a:stretch>
        </p:blipFill>
        <p:spPr>
          <a:xfrm>
            <a:off x="588220" y="7945100"/>
            <a:ext cx="7562554" cy="4246900"/>
          </a:xfrm>
          <a:prstGeom prst="rect">
            <a:avLst/>
          </a:prstGeom>
        </p:spPr>
      </p:pic>
    </p:spTree>
    <p:extLst>
      <p:ext uri="{BB962C8B-B14F-4D97-AF65-F5344CB8AC3E}">
        <p14:creationId xmlns:p14="http://schemas.microsoft.com/office/powerpoint/2010/main" val="401560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984B-45C8-9711-AAEE-F7D514F14E95}"/>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3566" y="472966"/>
            <a:ext cx="6553545" cy="5144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soldiers running&#10;&#10;Description automatically generated with low confidence">
            <a:extLst>
              <a:ext uri="{FF2B5EF4-FFF2-40B4-BE49-F238E27FC236}">
                <a16:creationId xmlns:a16="http://schemas.microsoft.com/office/drawing/2014/main" id="{D15E3541-07B3-2A6D-6BE5-1C80FE4290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66" y="6937278"/>
            <a:ext cx="6553545" cy="512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8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65CDA-8373-7D68-CA6D-9988AE1F0930}"/>
              </a:ext>
            </a:extLst>
          </p:cNvPr>
          <p:cNvSpPr txBox="1"/>
          <p:nvPr/>
        </p:nvSpPr>
        <p:spPr>
          <a:xfrm>
            <a:off x="0" y="556522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Politics of Strategy</a:t>
            </a:r>
          </a:p>
          <a:p>
            <a:pPr marL="742950" lvl="1" indent="-285750">
              <a:buFont typeface="Arial" panose="020B0604020202020204" pitchFamily="34" charset="0"/>
              <a:buChar char="•"/>
            </a:pPr>
            <a:r>
              <a:rPr lang="en-US" dirty="0"/>
              <a:t>Army and Navy fight over who should get preference for their campaigns</a:t>
            </a:r>
          </a:p>
          <a:p>
            <a:pPr marL="742950" lvl="1" indent="-285750">
              <a:buFont typeface="Arial" panose="020B0604020202020204" pitchFamily="34" charset="0"/>
              <a:buChar char="•"/>
            </a:pPr>
            <a:r>
              <a:rPr lang="en-US" dirty="0"/>
              <a:t>Joint Chiefs of Staff decide that the Marianas are more important because then planed could be used to bomb Japanese industry and convoys</a:t>
            </a:r>
          </a:p>
          <a:p>
            <a:pPr marL="742950" lvl="1" indent="-285750">
              <a:buFont typeface="Arial" panose="020B0604020202020204" pitchFamily="34" charset="0"/>
              <a:buChar char="•"/>
            </a:pPr>
            <a:r>
              <a:rPr lang="en-US" dirty="0"/>
              <a:t>MacArthur doesn’t line this, says to Roosevelt that he will resign and run for president if the Philippines are abandoned</a:t>
            </a:r>
          </a:p>
          <a:p>
            <a:pPr marL="1200150" lvl="2" indent="-285750">
              <a:buFont typeface="Arial" panose="020B0604020202020204" pitchFamily="34" charset="0"/>
              <a:buChar char="•"/>
            </a:pPr>
            <a:r>
              <a:rPr lang="en-US" dirty="0"/>
              <a:t>FDR goes to Hawaii to solve the issue, and MacArthur is allowed to invade the Philippines</a:t>
            </a:r>
          </a:p>
          <a:p>
            <a:pPr marL="742950" lvl="1" indent="-285750">
              <a:buFont typeface="Arial" panose="020B0604020202020204" pitchFamily="34" charset="0"/>
              <a:buChar char="•"/>
            </a:pPr>
            <a:r>
              <a:rPr lang="en-US" dirty="0"/>
              <a:t>Battle of Philippine Sea (Around Mariana Islands)</a:t>
            </a:r>
          </a:p>
          <a:p>
            <a:pPr marL="1200150" lvl="2" indent="-285750">
              <a:buFont typeface="Arial" panose="020B0604020202020204" pitchFamily="34" charset="0"/>
              <a:buChar char="•"/>
            </a:pPr>
            <a:r>
              <a:rPr lang="en-US" dirty="0"/>
              <a:t>Japan realizes the significance of losing the Marianas</a:t>
            </a:r>
          </a:p>
          <a:p>
            <a:pPr marL="1200150" lvl="2" indent="-285750">
              <a:buFont typeface="Arial" panose="020B0604020202020204" pitchFamily="34" charset="0"/>
              <a:buChar char="•"/>
            </a:pPr>
            <a:r>
              <a:rPr lang="en-US" dirty="0"/>
              <a:t>USA fights a defensive battle to secure their landings</a:t>
            </a:r>
          </a:p>
          <a:p>
            <a:pPr marL="1657350" lvl="3" indent="-285750">
              <a:buFont typeface="Arial" panose="020B0604020202020204" pitchFamily="34" charset="0"/>
              <a:buChar char="•"/>
            </a:pPr>
            <a:r>
              <a:rPr lang="en-US" dirty="0"/>
              <a:t>Japan sends wave after wave of inexperienced fighters to no avail</a:t>
            </a:r>
          </a:p>
          <a:p>
            <a:pPr marL="2114550" lvl="4" indent="-285750">
              <a:buFont typeface="Arial" panose="020B0604020202020204" pitchFamily="34" charset="0"/>
              <a:buChar char="•"/>
            </a:pPr>
            <a:r>
              <a:rPr lang="en-US" dirty="0"/>
              <a:t>Nicknamed the “Great Marianas Turkey Shoot” by American pilots</a:t>
            </a:r>
          </a:p>
          <a:p>
            <a:pPr marL="1200150" lvl="2" indent="-285750">
              <a:buFont typeface="Arial" panose="020B0604020202020204" pitchFamily="34" charset="0"/>
              <a:buChar char="•"/>
            </a:pPr>
            <a:r>
              <a:rPr lang="en-US" dirty="0"/>
              <a:t>American victory, bombing of Japan is now possible</a:t>
            </a:r>
          </a:p>
        </p:txBody>
      </p:sp>
      <p:pic>
        <p:nvPicPr>
          <p:cNvPr id="4" name="Content Placeholder 7">
            <a:extLst>
              <a:ext uri="{FF2B5EF4-FFF2-40B4-BE49-F238E27FC236}">
                <a16:creationId xmlns:a16="http://schemas.microsoft.com/office/drawing/2014/main" id="{28B24991-AC70-EF2B-02D7-6D2CFEE3FB61}"/>
              </a:ext>
            </a:extLst>
          </p:cNvPr>
          <p:cNvPicPr>
            <a:picLocks noGrp="1" noChangeAspect="1"/>
          </p:cNvPicPr>
          <p:nvPr/>
        </p:nvPicPr>
        <p:blipFill>
          <a:blip r:embed="rId2"/>
          <a:stretch>
            <a:fillRect/>
          </a:stretch>
        </p:blipFill>
        <p:spPr>
          <a:xfrm>
            <a:off x="396766" y="9949092"/>
            <a:ext cx="2803635" cy="2242908"/>
          </a:xfrm>
          <a:prstGeom prst="rect">
            <a:avLst/>
          </a:prstGeom>
        </p:spPr>
      </p:pic>
      <p:pic>
        <p:nvPicPr>
          <p:cNvPr id="5" name="Content Placeholder 3">
            <a:extLst>
              <a:ext uri="{FF2B5EF4-FFF2-40B4-BE49-F238E27FC236}">
                <a16:creationId xmlns:a16="http://schemas.microsoft.com/office/drawing/2014/main" id="{754E4BDA-DFE1-13DD-6A14-6C5C0FF81560}"/>
              </a:ext>
            </a:extLst>
          </p:cNvPr>
          <p:cNvPicPr>
            <a:picLocks noGrp="1" noChangeAspect="1"/>
          </p:cNvPicPr>
          <p:nvPr/>
        </p:nvPicPr>
        <p:blipFill>
          <a:blip r:embed="rId3"/>
          <a:stretch>
            <a:fillRect/>
          </a:stretch>
        </p:blipFill>
        <p:spPr>
          <a:xfrm>
            <a:off x="4385441" y="9761632"/>
            <a:ext cx="3134710" cy="2430368"/>
          </a:xfrm>
          <a:prstGeom prst="rect">
            <a:avLst/>
          </a:prstGeom>
        </p:spPr>
      </p:pic>
      <p:pic>
        <p:nvPicPr>
          <p:cNvPr id="7" name="Picture 6">
            <a:extLst>
              <a:ext uri="{FF2B5EF4-FFF2-40B4-BE49-F238E27FC236}">
                <a16:creationId xmlns:a16="http://schemas.microsoft.com/office/drawing/2014/main" id="{58445675-D4BC-8F93-4915-9F3552CDB1C4}"/>
              </a:ext>
            </a:extLst>
          </p:cNvPr>
          <p:cNvPicPr>
            <a:picLocks noChangeAspect="1"/>
          </p:cNvPicPr>
          <p:nvPr/>
        </p:nvPicPr>
        <p:blipFill>
          <a:blip r:embed="rId4"/>
          <a:stretch>
            <a:fillRect/>
          </a:stretch>
        </p:blipFill>
        <p:spPr>
          <a:xfrm>
            <a:off x="567558" y="0"/>
            <a:ext cx="7646276" cy="5489123"/>
          </a:xfrm>
          <a:prstGeom prst="rect">
            <a:avLst/>
          </a:prstGeom>
        </p:spPr>
      </p:pic>
    </p:spTree>
    <p:extLst>
      <p:ext uri="{BB962C8B-B14F-4D97-AF65-F5344CB8AC3E}">
        <p14:creationId xmlns:p14="http://schemas.microsoft.com/office/powerpoint/2010/main" val="2172829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E76E1-C56A-84FE-8B4D-58104E6C0D8B}"/>
              </a:ext>
            </a:extLst>
          </p:cNvPr>
          <p:cNvSpPr txBox="1"/>
          <p:nvPr/>
        </p:nvSpPr>
        <p:spPr>
          <a:xfrm>
            <a:off x="0" y="33107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Invasion of the Philippines</a:t>
            </a:r>
          </a:p>
          <a:p>
            <a:pPr marL="742950" lvl="1" indent="-285750">
              <a:buFont typeface="Arial" panose="020B0604020202020204" pitchFamily="34" charset="0"/>
              <a:buChar char="•"/>
            </a:pPr>
            <a:r>
              <a:rPr lang="en-US" dirty="0"/>
              <a:t>MacArthur sees the airstrip on Peleliu as a threat to his invasion, so he sends the 1</a:t>
            </a:r>
            <a:r>
              <a:rPr lang="en-US" baseline="30000" dirty="0"/>
              <a:t>st</a:t>
            </a:r>
            <a:r>
              <a:rPr lang="en-US" dirty="0"/>
              <a:t> marine division to take it out</a:t>
            </a:r>
          </a:p>
          <a:p>
            <a:pPr marL="742950" lvl="1" indent="-285750">
              <a:buFont typeface="Arial" panose="020B0604020202020204" pitchFamily="34" charset="0"/>
              <a:buChar char="•"/>
            </a:pPr>
            <a:r>
              <a:rPr lang="en-US" dirty="0"/>
              <a:t>Inadvertently, this lets the Japanese know that the Philippines are going to be attacked, so they move many troops into the area</a:t>
            </a:r>
          </a:p>
          <a:p>
            <a:pPr marL="742950" lvl="1" indent="-285750">
              <a:buFont typeface="Arial" panose="020B0604020202020204" pitchFamily="34" charset="0"/>
              <a:buChar char="•"/>
            </a:pPr>
            <a:r>
              <a:rPr lang="en-US" dirty="0"/>
              <a:t>This leads to the invasion not being as quick as MacArthur promised, and the Philippines still haven’t been taken by the time the war has ended</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6C2781A-70ED-2302-EEB8-44DAB7E5345E}"/>
              </a:ext>
            </a:extLst>
          </p:cNvPr>
          <p:cNvPicPr>
            <a:picLocks noChangeAspect="1"/>
          </p:cNvPicPr>
          <p:nvPr/>
        </p:nvPicPr>
        <p:blipFill>
          <a:blip r:embed="rId2"/>
          <a:stretch>
            <a:fillRect/>
          </a:stretch>
        </p:blipFill>
        <p:spPr>
          <a:xfrm>
            <a:off x="1188238" y="2408561"/>
            <a:ext cx="5963482" cy="4001058"/>
          </a:xfrm>
          <a:prstGeom prst="rect">
            <a:avLst/>
          </a:prstGeom>
        </p:spPr>
      </p:pic>
      <p:sp>
        <p:nvSpPr>
          <p:cNvPr id="5" name="TextBox 4">
            <a:extLst>
              <a:ext uri="{FF2B5EF4-FFF2-40B4-BE49-F238E27FC236}">
                <a16:creationId xmlns:a16="http://schemas.microsoft.com/office/drawing/2014/main" id="{C1C4F13D-1E5D-5715-53E4-BDA08C9A82D1}"/>
              </a:ext>
            </a:extLst>
          </p:cNvPr>
          <p:cNvSpPr txBox="1"/>
          <p:nvPr/>
        </p:nvSpPr>
        <p:spPr>
          <a:xfrm>
            <a:off x="0" y="6526924"/>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Submarines Sink the Japanese Empire</a:t>
            </a:r>
          </a:p>
          <a:p>
            <a:pPr marL="742950" lvl="1" indent="-285750">
              <a:buFont typeface="Arial" panose="020B0604020202020204" pitchFamily="34" charset="0"/>
              <a:buChar char="•"/>
            </a:pPr>
            <a:r>
              <a:rPr lang="en-US" dirty="0"/>
              <a:t>US uses unrestricted submarine warfare against Japanese merchant fleet</a:t>
            </a:r>
          </a:p>
          <a:p>
            <a:pPr marL="1200150" lvl="2" indent="-285750">
              <a:buFont typeface="Arial" panose="020B0604020202020204" pitchFamily="34" charset="0"/>
              <a:buChar char="•"/>
            </a:pPr>
            <a:r>
              <a:rPr lang="en-US" dirty="0"/>
              <a:t>Unrestricted submarine warfare is when you don’t let a ship know ahead of time that you are sinking it</a:t>
            </a:r>
          </a:p>
          <a:p>
            <a:pPr marL="1200150" lvl="2" indent="-285750">
              <a:buFont typeface="Arial" panose="020B0604020202020204" pitchFamily="34" charset="0"/>
              <a:buChar char="•"/>
            </a:pPr>
            <a:r>
              <a:rPr lang="en-US" dirty="0"/>
              <a:t>All nations use unrestricted submarine warfare throughout the war</a:t>
            </a:r>
          </a:p>
          <a:p>
            <a:pPr marL="742950" lvl="1" indent="-285750">
              <a:buFont typeface="Arial" panose="020B0604020202020204" pitchFamily="34" charset="0"/>
              <a:buChar char="•"/>
            </a:pPr>
            <a:r>
              <a:rPr lang="en-US" dirty="0"/>
              <a:t>Initially there are problems with American submarines</a:t>
            </a:r>
          </a:p>
          <a:p>
            <a:pPr marL="1200150" lvl="2" indent="-285750">
              <a:buFont typeface="Arial" panose="020B0604020202020204" pitchFamily="34" charset="0"/>
              <a:buChar char="•"/>
            </a:pPr>
            <a:r>
              <a:rPr lang="en-US" dirty="0"/>
              <a:t>Many are outdated, don’t have fuel storages for long voyages, lacked AC, the torpedo being used (Mark XIV) was defective</a:t>
            </a:r>
          </a:p>
          <a:p>
            <a:pPr marL="742950" lvl="1" indent="-285750">
              <a:buFont typeface="Arial" panose="020B0604020202020204" pitchFamily="34" charset="0"/>
              <a:buChar char="•"/>
            </a:pPr>
            <a:r>
              <a:rPr lang="en-US" dirty="0"/>
              <a:t>1943 Turnaround</a:t>
            </a:r>
          </a:p>
          <a:p>
            <a:pPr marL="1200150" lvl="2" indent="-285750">
              <a:buFont typeface="Arial" panose="020B0604020202020204" pitchFamily="34" charset="0"/>
              <a:buChar char="•"/>
            </a:pPr>
            <a:r>
              <a:rPr lang="en-US" dirty="0"/>
              <a:t>American submarines started operating in groups of 6-7 instead of individually, making prey easier to pursue</a:t>
            </a:r>
          </a:p>
          <a:p>
            <a:pPr marL="1200150" lvl="2" indent="-285750">
              <a:buFont typeface="Arial" panose="020B0604020202020204" pitchFamily="34" charset="0"/>
              <a:buChar char="•"/>
            </a:pPr>
            <a:r>
              <a:rPr lang="en-US" dirty="0"/>
              <a:t>New Guto Class submarines fixed issues that the S class had</a:t>
            </a:r>
          </a:p>
          <a:p>
            <a:pPr marL="742950" lvl="1" indent="-285750">
              <a:buFont typeface="Arial" panose="020B0604020202020204" pitchFamily="34" charset="0"/>
              <a:buChar char="•"/>
            </a:pPr>
            <a:r>
              <a:rPr lang="en-US" dirty="0"/>
              <a:t>By the end of the war, 40% of the Japanese merchant fleet had been sunk</a:t>
            </a:r>
          </a:p>
        </p:txBody>
      </p:sp>
    </p:spTree>
    <p:extLst>
      <p:ext uri="{BB962C8B-B14F-4D97-AF65-F5344CB8AC3E}">
        <p14:creationId xmlns:p14="http://schemas.microsoft.com/office/powerpoint/2010/main" val="241924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96BCE-6636-684B-44B7-89E3CF420368}"/>
              </a:ext>
            </a:extLst>
          </p:cNvPr>
          <p:cNvSpPr txBox="1"/>
          <p:nvPr/>
        </p:nvSpPr>
        <p:spPr>
          <a:xfrm>
            <a:off x="0" y="175364"/>
            <a:ext cx="8686799" cy="1569660"/>
          </a:xfrm>
          <a:prstGeom prst="rect">
            <a:avLst/>
          </a:prstGeom>
          <a:noFill/>
        </p:spPr>
        <p:txBody>
          <a:bodyPr wrap="square" rtlCol="0">
            <a:spAutoFit/>
          </a:bodyPr>
          <a:lstStyle/>
          <a:p>
            <a:pPr algn="ctr"/>
            <a:r>
              <a:rPr lang="en-US" sz="4800" dirty="0"/>
              <a:t>WWII: Mediterranean and Strategic Bombing</a:t>
            </a:r>
          </a:p>
        </p:txBody>
      </p:sp>
      <p:pic>
        <p:nvPicPr>
          <p:cNvPr id="4" name="Picture 3">
            <a:extLst>
              <a:ext uri="{FF2B5EF4-FFF2-40B4-BE49-F238E27FC236}">
                <a16:creationId xmlns:a16="http://schemas.microsoft.com/office/drawing/2014/main" id="{1393E082-7522-52F5-9122-EBFBA235C5D3}"/>
              </a:ext>
            </a:extLst>
          </p:cNvPr>
          <p:cNvPicPr>
            <a:picLocks noChangeAspect="1"/>
          </p:cNvPicPr>
          <p:nvPr/>
        </p:nvPicPr>
        <p:blipFill>
          <a:blip r:embed="rId2"/>
          <a:stretch>
            <a:fillRect/>
          </a:stretch>
        </p:blipFill>
        <p:spPr>
          <a:xfrm>
            <a:off x="2163681" y="1622630"/>
            <a:ext cx="4296375" cy="3334215"/>
          </a:xfrm>
          <a:prstGeom prst="rect">
            <a:avLst/>
          </a:prstGeom>
        </p:spPr>
      </p:pic>
      <p:pic>
        <p:nvPicPr>
          <p:cNvPr id="6" name="Picture 5">
            <a:extLst>
              <a:ext uri="{FF2B5EF4-FFF2-40B4-BE49-F238E27FC236}">
                <a16:creationId xmlns:a16="http://schemas.microsoft.com/office/drawing/2014/main" id="{76CC753F-A683-56BE-F83A-67AB5BFF9A10}"/>
              </a:ext>
            </a:extLst>
          </p:cNvPr>
          <p:cNvPicPr>
            <a:picLocks noChangeAspect="1"/>
          </p:cNvPicPr>
          <p:nvPr/>
        </p:nvPicPr>
        <p:blipFill>
          <a:blip r:embed="rId3"/>
          <a:stretch>
            <a:fillRect/>
          </a:stretch>
        </p:blipFill>
        <p:spPr>
          <a:xfrm>
            <a:off x="693475" y="7953617"/>
            <a:ext cx="7394236" cy="4238383"/>
          </a:xfrm>
          <a:prstGeom prst="rect">
            <a:avLst/>
          </a:prstGeom>
        </p:spPr>
      </p:pic>
      <p:sp>
        <p:nvSpPr>
          <p:cNvPr id="7" name="TextBox 6">
            <a:extLst>
              <a:ext uri="{FF2B5EF4-FFF2-40B4-BE49-F238E27FC236}">
                <a16:creationId xmlns:a16="http://schemas.microsoft.com/office/drawing/2014/main" id="{2EFA38AF-1858-062A-74B7-08DDF5AA0C71}"/>
              </a:ext>
            </a:extLst>
          </p:cNvPr>
          <p:cNvSpPr txBox="1"/>
          <p:nvPr/>
        </p:nvSpPr>
        <p:spPr>
          <a:xfrm>
            <a:off x="0" y="506073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Operation Torch: Plan to take back North Africa</a:t>
            </a:r>
          </a:p>
          <a:p>
            <a:pPr marL="742950" lvl="1" indent="-285750">
              <a:buFont typeface="Arial" panose="020B0604020202020204" pitchFamily="34" charset="0"/>
              <a:buChar char="•"/>
            </a:pPr>
            <a:r>
              <a:rPr lang="en-US" dirty="0"/>
              <a:t>Landed in Algeria and Morocco, met with the British in Tunisia, and Pushed the Axis out of Africa from there</a:t>
            </a:r>
          </a:p>
          <a:p>
            <a:pPr marL="742950" lvl="1" indent="-285750">
              <a:buFont typeface="Arial" panose="020B0604020202020204" pitchFamily="34" charset="0"/>
              <a:buChar char="•"/>
            </a:pPr>
            <a:r>
              <a:rPr lang="en-US" dirty="0"/>
              <a:t>Lots of issues</a:t>
            </a:r>
          </a:p>
          <a:p>
            <a:pPr marL="1200150" lvl="2" indent="-285750">
              <a:buFont typeface="Arial" panose="020B0604020202020204" pitchFamily="34" charset="0"/>
              <a:buChar char="•"/>
            </a:pPr>
            <a:r>
              <a:rPr lang="en-US" dirty="0"/>
              <a:t>In landing, supplies didn’t arrive in the correct order</a:t>
            </a:r>
          </a:p>
          <a:p>
            <a:pPr marL="1200150" lvl="2" indent="-285750">
              <a:buFont typeface="Arial" panose="020B0604020202020204" pitchFamily="34" charset="0"/>
              <a:buChar char="•"/>
            </a:pPr>
            <a:r>
              <a:rPr lang="en-US" dirty="0"/>
              <a:t>Many men had to be removed due to psychological breakdowns or sickness from nervousness</a:t>
            </a:r>
          </a:p>
          <a:p>
            <a:pPr marL="1200150" lvl="2" indent="-285750">
              <a:buFont typeface="Arial" panose="020B0604020202020204" pitchFamily="34" charset="0"/>
              <a:buChar char="•"/>
            </a:pPr>
            <a:r>
              <a:rPr lang="en-US" dirty="0"/>
              <a:t>The tank doctrine was a failure, German tanks completely outmatched the American ones</a:t>
            </a:r>
          </a:p>
          <a:p>
            <a:pPr marL="1657350" lvl="3" indent="-285750">
              <a:buFont typeface="Arial" panose="020B0604020202020204" pitchFamily="34" charset="0"/>
              <a:buChar char="•"/>
            </a:pPr>
            <a:r>
              <a:rPr lang="en-US" dirty="0"/>
              <a:t>In the battle of Kesserine Pass, an American tank shoots a German one 18 times, and the German tank still doesn’t have a scratch</a:t>
            </a:r>
          </a:p>
        </p:txBody>
      </p:sp>
    </p:spTree>
    <p:extLst>
      <p:ext uri="{BB962C8B-B14F-4D97-AF65-F5344CB8AC3E}">
        <p14:creationId xmlns:p14="http://schemas.microsoft.com/office/powerpoint/2010/main" val="353685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152BE-6387-CAAE-84DD-94B34A46BAD7}"/>
              </a:ext>
            </a:extLst>
          </p:cNvPr>
          <p:cNvSpPr txBox="1"/>
          <p:nvPr/>
        </p:nvSpPr>
        <p:spPr>
          <a:xfrm>
            <a:off x="0" y="0"/>
            <a:ext cx="868680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Filipino change in tactics to a guerrilla war</a:t>
            </a:r>
          </a:p>
          <a:p>
            <a:pPr marL="1200150" lvl="2" indent="-285750">
              <a:buFont typeface="Arial" panose="020B0604020202020204" pitchFamily="34" charset="0"/>
              <a:buChar char="•"/>
            </a:pPr>
            <a:r>
              <a:rPr lang="en-US" dirty="0"/>
              <a:t>Forces were spread out between multiple armies</a:t>
            </a:r>
          </a:p>
          <a:p>
            <a:pPr marL="1657350" lvl="3" indent="-285750">
              <a:buFont typeface="Arial" panose="020B0604020202020204" pitchFamily="34" charset="0"/>
              <a:buChar char="•"/>
            </a:pPr>
            <a:r>
              <a:rPr lang="en-US" dirty="0"/>
              <a:t>This meant that the defeat of one army wouldn’t have much of an effect on all of them, but no offensives could be planned</a:t>
            </a:r>
          </a:p>
          <a:p>
            <a:pPr marL="1200150" lvl="2" indent="-285750">
              <a:buFont typeface="Arial" panose="020B0604020202020204" pitchFamily="34" charset="0"/>
              <a:buChar char="•"/>
            </a:pPr>
            <a:r>
              <a:rPr lang="en-US" dirty="0"/>
              <a:t>Ambush tactics were used: pits with spikes were covered with bamboo leaves for unsuspecting soldiers</a:t>
            </a:r>
          </a:p>
          <a:p>
            <a:pPr marL="1200150" lvl="2" indent="-285750">
              <a:buFont typeface="Arial" panose="020B0604020202020204" pitchFamily="34" charset="0"/>
              <a:buChar char="•"/>
            </a:pPr>
            <a:r>
              <a:rPr lang="en-US" dirty="0"/>
              <a:t>Underground governments were instated in cities of American control to harass people who supported the Americans</a:t>
            </a:r>
          </a:p>
          <a:p>
            <a:pPr marL="1200150" lvl="2" indent="-285750">
              <a:buFont typeface="Arial" panose="020B0604020202020204" pitchFamily="34" charset="0"/>
              <a:buChar char="•"/>
            </a:pPr>
            <a:r>
              <a:rPr lang="en-US" dirty="0"/>
              <a:t>Planned an offensive during the election season to attempt to get an anti-imperialist in office</a:t>
            </a:r>
          </a:p>
          <a:p>
            <a:pPr marL="1657350" lvl="3" indent="-285750">
              <a:buFont typeface="Arial" panose="020B0604020202020204" pitchFamily="34" charset="0"/>
              <a:buChar char="•"/>
            </a:pPr>
            <a:r>
              <a:rPr lang="en-US" dirty="0"/>
              <a:t>Didn’t work, Teddy still won</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5609611-6250-8A26-17E5-17475F63DD20}"/>
              </a:ext>
            </a:extLst>
          </p:cNvPr>
          <p:cNvPicPr>
            <a:picLocks noChangeAspect="1"/>
          </p:cNvPicPr>
          <p:nvPr/>
        </p:nvPicPr>
        <p:blipFill>
          <a:blip r:embed="rId2"/>
          <a:stretch>
            <a:fillRect/>
          </a:stretch>
        </p:blipFill>
        <p:spPr>
          <a:xfrm>
            <a:off x="164754" y="3158859"/>
            <a:ext cx="3293342" cy="3672759"/>
          </a:xfrm>
          <a:prstGeom prst="rect">
            <a:avLst/>
          </a:prstGeom>
        </p:spPr>
      </p:pic>
      <p:pic>
        <p:nvPicPr>
          <p:cNvPr id="6" name="Picture 5">
            <a:extLst>
              <a:ext uri="{FF2B5EF4-FFF2-40B4-BE49-F238E27FC236}">
                <a16:creationId xmlns:a16="http://schemas.microsoft.com/office/drawing/2014/main" id="{64054E09-A399-6546-6A58-FD3393BA165A}"/>
              </a:ext>
            </a:extLst>
          </p:cNvPr>
          <p:cNvPicPr>
            <a:picLocks noChangeAspect="1"/>
          </p:cNvPicPr>
          <p:nvPr/>
        </p:nvPicPr>
        <p:blipFill>
          <a:blip r:embed="rId3"/>
          <a:stretch>
            <a:fillRect/>
          </a:stretch>
        </p:blipFill>
        <p:spPr>
          <a:xfrm>
            <a:off x="3828509" y="3142211"/>
            <a:ext cx="2023649" cy="3693278"/>
          </a:xfrm>
          <a:prstGeom prst="rect">
            <a:avLst/>
          </a:prstGeom>
        </p:spPr>
      </p:pic>
      <p:pic>
        <p:nvPicPr>
          <p:cNvPr id="8" name="Picture 7">
            <a:extLst>
              <a:ext uri="{FF2B5EF4-FFF2-40B4-BE49-F238E27FC236}">
                <a16:creationId xmlns:a16="http://schemas.microsoft.com/office/drawing/2014/main" id="{7E4B3D00-7671-6656-A291-B18641F8AC28}"/>
              </a:ext>
            </a:extLst>
          </p:cNvPr>
          <p:cNvPicPr>
            <a:picLocks noChangeAspect="1"/>
          </p:cNvPicPr>
          <p:nvPr/>
        </p:nvPicPr>
        <p:blipFill>
          <a:blip r:embed="rId4"/>
          <a:stretch>
            <a:fillRect/>
          </a:stretch>
        </p:blipFill>
        <p:spPr>
          <a:xfrm>
            <a:off x="6018416" y="2978802"/>
            <a:ext cx="2436470" cy="3902864"/>
          </a:xfrm>
          <a:prstGeom prst="rect">
            <a:avLst/>
          </a:prstGeom>
        </p:spPr>
      </p:pic>
      <p:sp>
        <p:nvSpPr>
          <p:cNvPr id="9" name="TextBox 8">
            <a:extLst>
              <a:ext uri="{FF2B5EF4-FFF2-40B4-BE49-F238E27FC236}">
                <a16:creationId xmlns:a16="http://schemas.microsoft.com/office/drawing/2014/main" id="{F7D52AB4-7F1C-1AE9-ABC7-FE3FF07B7AA1}"/>
              </a:ext>
            </a:extLst>
          </p:cNvPr>
          <p:cNvSpPr txBox="1"/>
          <p:nvPr/>
        </p:nvSpPr>
        <p:spPr>
          <a:xfrm>
            <a:off x="0" y="7082444"/>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 Response</a:t>
            </a:r>
          </a:p>
          <a:p>
            <a:pPr marL="742950" lvl="1" indent="-285750">
              <a:buFont typeface="Arial" panose="020B0604020202020204" pitchFamily="34" charset="0"/>
              <a:buChar char="•"/>
            </a:pPr>
            <a:r>
              <a:rPr lang="en-US" dirty="0"/>
              <a:t>Taft Commission: Transition to civil government from occupation</a:t>
            </a:r>
          </a:p>
          <a:p>
            <a:pPr marL="1200150" lvl="2" indent="-285750">
              <a:buFont typeface="Arial" panose="020B0604020202020204" pitchFamily="34" charset="0"/>
              <a:buChar char="•"/>
            </a:pPr>
            <a:r>
              <a:rPr lang="en-US" dirty="0"/>
              <a:t>Build roads, bridges, schools and give medical support to the population</a:t>
            </a:r>
          </a:p>
          <a:p>
            <a:pPr marL="742950" lvl="1" indent="-285750">
              <a:buFont typeface="Arial" panose="020B0604020202020204" pitchFamily="34" charset="0"/>
              <a:buChar char="•"/>
            </a:pPr>
            <a:r>
              <a:rPr lang="en-US" dirty="0"/>
              <a:t>Send in Arthur MacArthur  </a:t>
            </a:r>
          </a:p>
          <a:p>
            <a:pPr marL="1200150" lvl="2" indent="-285750">
              <a:buFont typeface="Arial" panose="020B0604020202020204" pitchFamily="34" charset="0"/>
              <a:buChar char="•"/>
            </a:pPr>
            <a:r>
              <a:rPr lang="en-US" dirty="0"/>
              <a:t>Arthur was a volunteer in the civil war (Wisconsin) and won the medal of honor at the battle of Chattanooga when he led a charge while carrying the American flag</a:t>
            </a:r>
          </a:p>
          <a:p>
            <a:pPr marL="1200150" lvl="2" indent="-285750">
              <a:buFont typeface="Arial" panose="020B0604020202020204" pitchFamily="34" charset="0"/>
              <a:buChar char="•"/>
            </a:pPr>
            <a:r>
              <a:rPr lang="en-US" dirty="0"/>
              <a:t>Douglas MacArthur’s Dad</a:t>
            </a:r>
          </a:p>
          <a:p>
            <a:pPr marL="1200150" lvl="2" indent="-285750">
              <a:buFont typeface="Arial" panose="020B0604020202020204" pitchFamily="34" charset="0"/>
              <a:buChar char="•"/>
            </a:pPr>
            <a:r>
              <a:rPr lang="en-US" dirty="0"/>
              <a:t>Has 70,000 troops (70%) of the army</a:t>
            </a:r>
          </a:p>
          <a:p>
            <a:pPr marL="1200150" lvl="2" indent="-285750">
              <a:buFont typeface="Arial" panose="020B0604020202020204" pitchFamily="34" charset="0"/>
              <a:buChar char="•"/>
            </a:pPr>
            <a:r>
              <a:rPr lang="en-US" dirty="0"/>
              <a:t>He captures Aguinaldo when he intercepts a messenger and sends a disguised force to force him to surrender</a:t>
            </a:r>
          </a:p>
          <a:p>
            <a:pPr marL="1200150" lvl="2" indent="-285750">
              <a:buFont typeface="Arial" panose="020B0604020202020204" pitchFamily="34" charset="0"/>
              <a:buChar char="•"/>
            </a:pPr>
            <a:r>
              <a:rPr lang="en-US" dirty="0"/>
              <a:t>Has garrisons work with the people instead of patrolling them</a:t>
            </a:r>
          </a:p>
          <a:p>
            <a:pPr marL="1200150" lvl="2" indent="-285750">
              <a:buFont typeface="Arial" panose="020B0604020202020204" pitchFamily="34" charset="0"/>
              <a:buChar char="•"/>
            </a:pPr>
            <a:r>
              <a:rPr lang="en-US" dirty="0"/>
              <a:t>Pacifies Sumar (most resistant island) by slaughtering all livestock, burning fields, and killing all men</a:t>
            </a:r>
          </a:p>
          <a:p>
            <a:pPr marL="1200150" lvl="2" indent="-285750">
              <a:buFont typeface="Arial" panose="020B0604020202020204" pitchFamily="34" charset="0"/>
              <a:buChar char="•"/>
            </a:pPr>
            <a:r>
              <a:rPr lang="en-US" dirty="0"/>
              <a:t>Uses concentration camps to round up 300,000 people where he then sent 4,000 troops to kill all remaining people and destroy foodstuffs</a:t>
            </a:r>
          </a:p>
          <a:p>
            <a:pPr marL="742950" lvl="1" indent="-285750">
              <a:buFont typeface="Arial" panose="020B0604020202020204" pitchFamily="34" charset="0"/>
              <a:buChar char="•"/>
            </a:pPr>
            <a:r>
              <a:rPr lang="en-US" dirty="0"/>
              <a:t>In 1902, the last guerrilla commander surrenders</a:t>
            </a:r>
          </a:p>
        </p:txBody>
      </p:sp>
    </p:spTree>
    <p:extLst>
      <p:ext uri="{BB962C8B-B14F-4D97-AF65-F5344CB8AC3E}">
        <p14:creationId xmlns:p14="http://schemas.microsoft.com/office/powerpoint/2010/main" val="103364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8BD3E-60F8-0BD3-E3E6-4A33F2C654B2}"/>
              </a:ext>
            </a:extLst>
          </p:cNvPr>
          <p:cNvSpPr txBox="1"/>
          <p:nvPr/>
        </p:nvSpPr>
        <p:spPr>
          <a:xfrm>
            <a:off x="0" y="43985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Dwight Eisenhower</a:t>
            </a:r>
          </a:p>
          <a:p>
            <a:pPr marL="742950" lvl="1" indent="-285750">
              <a:buFont typeface="Arial" panose="020B0604020202020204" pitchFamily="34" charset="0"/>
              <a:buChar char="•"/>
            </a:pPr>
            <a:r>
              <a:rPr lang="en-US" dirty="0"/>
              <a:t>Tanker in WW1, but never made it overseas, so he didn’t have any combat experience</a:t>
            </a:r>
          </a:p>
          <a:p>
            <a:pPr marL="742950" lvl="1" indent="-285750">
              <a:buFont typeface="Arial" panose="020B0604020202020204" pitchFamily="34" charset="0"/>
              <a:buChar char="•"/>
            </a:pPr>
            <a:r>
              <a:rPr lang="en-US" dirty="0"/>
              <a:t>Took lessons from North Africa to improve army</a:t>
            </a:r>
          </a:p>
          <a:p>
            <a:pPr marL="1200150" lvl="2" indent="-285750">
              <a:buFont typeface="Arial" panose="020B0604020202020204" pitchFamily="34" charset="0"/>
              <a:buChar char="•"/>
            </a:pPr>
            <a:r>
              <a:rPr lang="en-US" dirty="0"/>
              <a:t>Had to communicate with Britain better, fire officers, make logistics work</a:t>
            </a:r>
          </a:p>
          <a:p>
            <a:pPr marL="285750" indent="-285750">
              <a:buFont typeface="Arial" panose="020B0604020202020204" pitchFamily="34" charset="0"/>
              <a:buChar char="•"/>
            </a:pPr>
            <a:r>
              <a:rPr lang="en-US" dirty="0"/>
              <a:t>Invasion of Italy: July 1943</a:t>
            </a:r>
          </a:p>
          <a:p>
            <a:pPr marL="742950" lvl="1" indent="-285750">
              <a:buFont typeface="Arial" panose="020B0604020202020204" pitchFamily="34" charset="0"/>
              <a:buChar char="•"/>
            </a:pPr>
            <a:r>
              <a:rPr lang="en-US" dirty="0"/>
              <a:t>Took Sicily and quickly moved up the Italian peninsula but were halted by a strong German  defensive line.</a:t>
            </a:r>
          </a:p>
          <a:p>
            <a:pPr marL="742950" lvl="1" indent="-285750">
              <a:buFont typeface="Arial" panose="020B0604020202020204" pitchFamily="34" charset="0"/>
              <a:buChar char="•"/>
            </a:pPr>
            <a:r>
              <a:rPr lang="en-US" dirty="0"/>
              <a:t>World War 1 tactics ensued, leading to minimal gains.</a:t>
            </a:r>
          </a:p>
          <a:p>
            <a:pPr marL="742950" lvl="1" indent="-285750">
              <a:buFont typeface="Arial" panose="020B0604020202020204" pitchFamily="34" charset="0"/>
              <a:buChar char="•"/>
            </a:pPr>
            <a:r>
              <a:rPr lang="en-US" dirty="0"/>
              <a:t>Allies only take Rome in June of 1944</a:t>
            </a:r>
          </a:p>
        </p:txBody>
      </p:sp>
      <p:pic>
        <p:nvPicPr>
          <p:cNvPr id="4" name="Picture 3">
            <a:extLst>
              <a:ext uri="{FF2B5EF4-FFF2-40B4-BE49-F238E27FC236}">
                <a16:creationId xmlns:a16="http://schemas.microsoft.com/office/drawing/2014/main" id="{0D0A77FD-DB5F-A5D2-5864-B396D8D64AFF}"/>
              </a:ext>
            </a:extLst>
          </p:cNvPr>
          <p:cNvPicPr>
            <a:picLocks noChangeAspect="1"/>
          </p:cNvPicPr>
          <p:nvPr/>
        </p:nvPicPr>
        <p:blipFill>
          <a:blip r:embed="rId2"/>
          <a:stretch>
            <a:fillRect/>
          </a:stretch>
        </p:blipFill>
        <p:spPr>
          <a:xfrm>
            <a:off x="1358905" y="180524"/>
            <a:ext cx="5401429" cy="4105848"/>
          </a:xfrm>
          <a:prstGeom prst="rect">
            <a:avLst/>
          </a:prstGeom>
        </p:spPr>
      </p:pic>
      <p:pic>
        <p:nvPicPr>
          <p:cNvPr id="6" name="Picture 5">
            <a:extLst>
              <a:ext uri="{FF2B5EF4-FFF2-40B4-BE49-F238E27FC236}">
                <a16:creationId xmlns:a16="http://schemas.microsoft.com/office/drawing/2014/main" id="{799A75FE-27F1-2656-1D4A-A7FA82A828E9}"/>
              </a:ext>
            </a:extLst>
          </p:cNvPr>
          <p:cNvPicPr>
            <a:picLocks noChangeAspect="1"/>
          </p:cNvPicPr>
          <p:nvPr/>
        </p:nvPicPr>
        <p:blipFill>
          <a:blip r:embed="rId3"/>
          <a:stretch>
            <a:fillRect/>
          </a:stretch>
        </p:blipFill>
        <p:spPr>
          <a:xfrm>
            <a:off x="2261906" y="7455059"/>
            <a:ext cx="4075832" cy="4736941"/>
          </a:xfrm>
          <a:prstGeom prst="rect">
            <a:avLst/>
          </a:prstGeom>
        </p:spPr>
      </p:pic>
    </p:spTree>
    <p:extLst>
      <p:ext uri="{BB962C8B-B14F-4D97-AF65-F5344CB8AC3E}">
        <p14:creationId xmlns:p14="http://schemas.microsoft.com/office/powerpoint/2010/main" val="1078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87910-B1D3-6EE8-F7CA-79E3406F9B43}"/>
              </a:ext>
            </a:extLst>
          </p:cNvPr>
          <p:cNvPicPr>
            <a:picLocks noChangeAspect="1"/>
          </p:cNvPicPr>
          <p:nvPr/>
        </p:nvPicPr>
        <p:blipFill>
          <a:blip r:embed="rId2"/>
          <a:stretch>
            <a:fillRect/>
          </a:stretch>
        </p:blipFill>
        <p:spPr>
          <a:xfrm>
            <a:off x="510920" y="386218"/>
            <a:ext cx="3259610" cy="3838941"/>
          </a:xfrm>
          <a:prstGeom prst="rect">
            <a:avLst/>
          </a:prstGeom>
        </p:spPr>
      </p:pic>
      <p:pic>
        <p:nvPicPr>
          <p:cNvPr id="5" name="Picture 4">
            <a:extLst>
              <a:ext uri="{FF2B5EF4-FFF2-40B4-BE49-F238E27FC236}">
                <a16:creationId xmlns:a16="http://schemas.microsoft.com/office/drawing/2014/main" id="{4A849FBF-B7D7-8554-4030-BD915053A12D}"/>
              </a:ext>
            </a:extLst>
          </p:cNvPr>
          <p:cNvPicPr>
            <a:picLocks noChangeAspect="1"/>
          </p:cNvPicPr>
          <p:nvPr/>
        </p:nvPicPr>
        <p:blipFill>
          <a:blip r:embed="rId3"/>
          <a:stretch>
            <a:fillRect/>
          </a:stretch>
        </p:blipFill>
        <p:spPr>
          <a:xfrm>
            <a:off x="4479066" y="213510"/>
            <a:ext cx="3309100" cy="2156571"/>
          </a:xfrm>
          <a:prstGeom prst="rect">
            <a:avLst/>
          </a:prstGeom>
        </p:spPr>
      </p:pic>
      <p:pic>
        <p:nvPicPr>
          <p:cNvPr id="7" name="Picture 6">
            <a:extLst>
              <a:ext uri="{FF2B5EF4-FFF2-40B4-BE49-F238E27FC236}">
                <a16:creationId xmlns:a16="http://schemas.microsoft.com/office/drawing/2014/main" id="{1D51DA7C-F8C4-90F5-8406-3B901E5FBE9C}"/>
              </a:ext>
            </a:extLst>
          </p:cNvPr>
          <p:cNvPicPr>
            <a:picLocks noChangeAspect="1"/>
          </p:cNvPicPr>
          <p:nvPr/>
        </p:nvPicPr>
        <p:blipFill>
          <a:blip r:embed="rId4"/>
          <a:stretch>
            <a:fillRect/>
          </a:stretch>
        </p:blipFill>
        <p:spPr>
          <a:xfrm>
            <a:off x="4755870" y="2508239"/>
            <a:ext cx="2761147" cy="2268713"/>
          </a:xfrm>
          <a:prstGeom prst="rect">
            <a:avLst/>
          </a:prstGeom>
        </p:spPr>
      </p:pic>
      <p:sp>
        <p:nvSpPr>
          <p:cNvPr id="8" name="TextBox 7">
            <a:extLst>
              <a:ext uri="{FF2B5EF4-FFF2-40B4-BE49-F238E27FC236}">
                <a16:creationId xmlns:a16="http://schemas.microsoft.com/office/drawing/2014/main" id="{53C04572-E8FD-3F69-824B-B540CB7B8A59}"/>
              </a:ext>
            </a:extLst>
          </p:cNvPr>
          <p:cNvSpPr txBox="1"/>
          <p:nvPr/>
        </p:nvSpPr>
        <p:spPr>
          <a:xfrm>
            <a:off x="0" y="4575727"/>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 Army Airforce arrives in Europe</a:t>
            </a:r>
          </a:p>
          <a:p>
            <a:pPr marL="742950" lvl="1" indent="-285750">
              <a:buFont typeface="Arial" panose="020B0604020202020204" pitchFamily="34" charset="0"/>
              <a:buChar char="•"/>
            </a:pPr>
            <a:r>
              <a:rPr lang="en-US" dirty="0"/>
              <a:t>Cark Spaatz moves to London and establishes the 8</a:t>
            </a:r>
            <a:r>
              <a:rPr lang="en-US" baseline="30000" dirty="0"/>
              <a:t>th</a:t>
            </a:r>
            <a:r>
              <a:rPr lang="en-US" dirty="0"/>
              <a:t> Airforce</a:t>
            </a:r>
          </a:p>
          <a:p>
            <a:pPr marL="742950" lvl="1" indent="-285750">
              <a:buFont typeface="Arial" panose="020B0604020202020204" pitchFamily="34" charset="0"/>
              <a:buChar char="•"/>
            </a:pPr>
            <a:r>
              <a:rPr lang="en-US" dirty="0"/>
              <a:t>British by this time have given up daytime bombing and have resorted to nighttime morale bombing</a:t>
            </a:r>
          </a:p>
          <a:p>
            <a:pPr marL="742950" lvl="1" indent="-285750">
              <a:buFont typeface="Arial" panose="020B0604020202020204" pitchFamily="34" charset="0"/>
              <a:buChar char="•"/>
            </a:pPr>
            <a:r>
              <a:rPr lang="en-US" dirty="0"/>
              <a:t>USA Insists on using precision daytime bombing with the B-17 and Norden Bombsight</a:t>
            </a:r>
          </a:p>
          <a:p>
            <a:pPr marL="742950" lvl="1" indent="-285750">
              <a:buFont typeface="Arial" panose="020B0604020202020204" pitchFamily="34" charset="0"/>
              <a:buChar char="•"/>
            </a:pPr>
            <a:r>
              <a:rPr lang="en-US" dirty="0"/>
              <a:t>The first American bombardment was on August 17, 1942, in Rouen, and it was a major success.</a:t>
            </a:r>
          </a:p>
          <a:p>
            <a:pPr marL="1200150" lvl="2" indent="-285750">
              <a:buFont typeface="Arial" panose="020B0604020202020204" pitchFamily="34" charset="0"/>
              <a:buChar char="•"/>
            </a:pPr>
            <a:r>
              <a:rPr lang="en-US" dirty="0"/>
              <a:t>Only one dead and some bombs landed near the target</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0207A8C-3E2F-3C76-2114-FDEDAB083CA2}"/>
              </a:ext>
            </a:extLst>
          </p:cNvPr>
          <p:cNvPicPr>
            <a:picLocks noChangeAspect="1"/>
          </p:cNvPicPr>
          <p:nvPr/>
        </p:nvPicPr>
        <p:blipFill>
          <a:blip r:embed="rId5"/>
          <a:stretch>
            <a:fillRect/>
          </a:stretch>
        </p:blipFill>
        <p:spPr>
          <a:xfrm>
            <a:off x="648393" y="7730835"/>
            <a:ext cx="2609593" cy="3830831"/>
          </a:xfrm>
          <a:prstGeom prst="rect">
            <a:avLst/>
          </a:prstGeom>
        </p:spPr>
      </p:pic>
      <p:pic>
        <p:nvPicPr>
          <p:cNvPr id="9" name="Picture 8">
            <a:extLst>
              <a:ext uri="{FF2B5EF4-FFF2-40B4-BE49-F238E27FC236}">
                <a16:creationId xmlns:a16="http://schemas.microsoft.com/office/drawing/2014/main" id="{80E9B6BC-C901-B39B-EFB9-7E2B86613B48}"/>
              </a:ext>
            </a:extLst>
          </p:cNvPr>
          <p:cNvPicPr>
            <a:picLocks noChangeAspect="1"/>
          </p:cNvPicPr>
          <p:nvPr/>
        </p:nvPicPr>
        <p:blipFill>
          <a:blip r:embed="rId6"/>
          <a:stretch>
            <a:fillRect/>
          </a:stretch>
        </p:blipFill>
        <p:spPr>
          <a:xfrm>
            <a:off x="4269268" y="7604490"/>
            <a:ext cx="2929553" cy="4063573"/>
          </a:xfrm>
          <a:prstGeom prst="rect">
            <a:avLst/>
          </a:prstGeom>
        </p:spPr>
      </p:pic>
    </p:spTree>
    <p:extLst>
      <p:ext uri="{BB962C8B-B14F-4D97-AF65-F5344CB8AC3E}">
        <p14:creationId xmlns:p14="http://schemas.microsoft.com/office/powerpoint/2010/main" val="57477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8762D-9E78-CB1A-3DFE-29EF131C51A6}"/>
              </a:ext>
            </a:extLst>
          </p:cNvPr>
          <p:cNvSpPr txBox="1"/>
          <p:nvPr/>
        </p:nvSpPr>
        <p:spPr>
          <a:xfrm>
            <a:off x="0" y="283778"/>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Spring 1943: America starts bomber offensive against German land</a:t>
            </a:r>
          </a:p>
          <a:p>
            <a:pPr marL="742950" lvl="1" indent="-285750">
              <a:buFont typeface="Arial" panose="020B0604020202020204" pitchFamily="34" charset="0"/>
              <a:buChar char="•"/>
            </a:pPr>
            <a:r>
              <a:rPr lang="en-US" dirty="0"/>
              <a:t>Combined Bomber Offensive: first coordinated plan for strategic bombing in history</a:t>
            </a:r>
          </a:p>
          <a:p>
            <a:pPr marL="1200150" lvl="2" indent="-285750">
              <a:buFont typeface="Arial" panose="020B0604020202020204" pitchFamily="34" charset="0"/>
              <a:buChar char="•"/>
            </a:pPr>
            <a:r>
              <a:rPr lang="en-US" dirty="0"/>
              <a:t>List of 76 targets with the German aircraft industry being the top target</a:t>
            </a:r>
          </a:p>
          <a:p>
            <a:pPr marL="1200150" lvl="2" indent="-285750">
              <a:buFont typeface="Arial" panose="020B0604020202020204" pitchFamily="34" charset="0"/>
              <a:buChar char="•"/>
            </a:pPr>
            <a:r>
              <a:rPr lang="en-US" dirty="0"/>
              <a:t>British bomb at night, Americans bomb at day</a:t>
            </a:r>
          </a:p>
          <a:p>
            <a:pPr marL="1657350" lvl="3" indent="-285750">
              <a:buFont typeface="Arial" panose="020B0604020202020204" pitchFamily="34" charset="0"/>
              <a:buChar char="•"/>
            </a:pPr>
            <a:r>
              <a:rPr lang="en-US" dirty="0"/>
              <a:t>British planes had an easier time surviving but were much less accurate. They saw killing civilians as fine to instill terror.</a:t>
            </a:r>
          </a:p>
          <a:p>
            <a:pPr marL="2114550" lvl="4" indent="-285750">
              <a:buFont typeface="Arial" panose="020B0604020202020204" pitchFamily="34" charset="0"/>
              <a:buChar char="•"/>
            </a:pPr>
            <a:r>
              <a:rPr lang="en-US" dirty="0"/>
              <a:t>Also, they dropped aluminum strips from under the plane to disrupt German radar</a:t>
            </a:r>
          </a:p>
          <a:p>
            <a:pPr marL="1657350" lvl="3" indent="-285750">
              <a:buFont typeface="Arial" panose="020B0604020202020204" pitchFamily="34" charset="0"/>
              <a:buChar char="•"/>
            </a:pPr>
            <a:r>
              <a:rPr lang="en-US" dirty="0"/>
              <a:t>American daylight precision bombing saw success destroying key German industrial plants</a:t>
            </a:r>
          </a:p>
          <a:p>
            <a:pPr marL="2114550" lvl="4" indent="-285750">
              <a:buFont typeface="Arial" panose="020B0604020202020204" pitchFamily="34" charset="0"/>
              <a:buChar char="•"/>
            </a:pPr>
            <a:r>
              <a:rPr lang="en-US" dirty="0"/>
              <a:t>Destroyed a ball bearing plant that was key for German air production in August 1943 (Schweinfurt-Regensburg)</a:t>
            </a:r>
          </a:p>
          <a:p>
            <a:pPr marL="2114550" lvl="4" indent="-285750">
              <a:buFont typeface="Arial" panose="020B0604020202020204" pitchFamily="34" charset="0"/>
              <a:buChar char="•"/>
            </a:pPr>
            <a:r>
              <a:rPr lang="en-US" dirty="0"/>
              <a:t>At this point, fighters couldn’t fly as far as the bombers, so escorts were not possible, leading to high casualty rates among strategic bombers</a:t>
            </a:r>
          </a:p>
          <a:p>
            <a:pPr marL="2571750" lvl="5" indent="-285750">
              <a:buFont typeface="Arial" panose="020B0604020202020204" pitchFamily="34" charset="0"/>
              <a:buChar char="•"/>
            </a:pPr>
            <a:r>
              <a:rPr lang="en-US" dirty="0"/>
              <a:t>The expected casualty rate was 4%, but was closer to 20%</a:t>
            </a:r>
          </a:p>
          <a:p>
            <a:pPr marL="742950" lvl="1" indent="-285750">
              <a:buFont typeface="Arial" panose="020B0604020202020204" pitchFamily="34" charset="0"/>
              <a:buChar char="•"/>
            </a:pPr>
            <a:r>
              <a:rPr lang="en-US" dirty="0"/>
              <a:t>Despite the losses the Germans were inflicting on the Americans, the high command of Germany was still terrified of the bombers.</a:t>
            </a:r>
          </a:p>
          <a:p>
            <a:pPr marL="1200150" lvl="2" indent="-285750">
              <a:buFont typeface="Arial" panose="020B0604020202020204" pitchFamily="34" charset="0"/>
              <a:buChar char="•"/>
            </a:pPr>
            <a:r>
              <a:rPr lang="en-US" dirty="0"/>
              <a:t>A lot of German military production was shifter to fighters to defend the skies over Germany</a:t>
            </a:r>
          </a:p>
          <a:p>
            <a:pPr marL="1200150" lvl="2" indent="-285750">
              <a:buFont typeface="Arial" panose="020B0604020202020204" pitchFamily="34" charset="0"/>
              <a:buChar char="•"/>
            </a:pPr>
            <a:r>
              <a:rPr lang="en-US" dirty="0"/>
              <a:t>70% of fighters were used to fight off bombers over Germany and were not used against the Soviet Union, causing them to lose air superiority in the East.</a:t>
            </a:r>
          </a:p>
        </p:txBody>
      </p:sp>
      <p:sp>
        <p:nvSpPr>
          <p:cNvPr id="3" name="TextBox 2">
            <a:extLst>
              <a:ext uri="{FF2B5EF4-FFF2-40B4-BE49-F238E27FC236}">
                <a16:creationId xmlns:a16="http://schemas.microsoft.com/office/drawing/2014/main" id="{5B8D8CE7-0614-49A7-DE70-BE83A4A798E6}"/>
              </a:ext>
            </a:extLst>
          </p:cNvPr>
          <p:cNvSpPr txBox="1"/>
          <p:nvPr/>
        </p:nvSpPr>
        <p:spPr>
          <a:xfrm>
            <a:off x="0" y="6889531"/>
            <a:ext cx="509226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New Priority: destroying the German air force</a:t>
            </a:r>
          </a:p>
          <a:p>
            <a:pPr marL="742950" lvl="1" indent="-285750">
              <a:buFont typeface="Arial" panose="020B0604020202020204" pitchFamily="34" charset="0"/>
              <a:buChar char="•"/>
            </a:pPr>
            <a:r>
              <a:rPr lang="en-US" dirty="0"/>
              <a:t>January 1944: Message sent out to destroy enemy Airforce wherever they are found</a:t>
            </a:r>
          </a:p>
          <a:p>
            <a:pPr marL="742950" lvl="1" indent="-285750">
              <a:buFont typeface="Arial" panose="020B0604020202020204" pitchFamily="34" charset="0"/>
              <a:buChar char="•"/>
            </a:pPr>
            <a:r>
              <a:rPr lang="en-US" dirty="0"/>
              <a:t>New Tool: P-51D Mustang</a:t>
            </a:r>
          </a:p>
          <a:p>
            <a:pPr marL="1200150" lvl="2" indent="-285750">
              <a:buFont typeface="Arial" panose="020B0604020202020204" pitchFamily="34" charset="0"/>
              <a:buChar char="•"/>
            </a:pPr>
            <a:r>
              <a:rPr lang="en-US" dirty="0"/>
              <a:t>American design with British engine</a:t>
            </a:r>
          </a:p>
          <a:p>
            <a:pPr marL="1200150" lvl="2" indent="-285750">
              <a:buFont typeface="Arial" panose="020B0604020202020204" pitchFamily="34" charset="0"/>
              <a:buChar char="•"/>
            </a:pPr>
            <a:r>
              <a:rPr lang="en-US" dirty="0"/>
              <a:t>Had a range of 1800 miles, so it could escort bombers to Berlin</a:t>
            </a:r>
          </a:p>
          <a:p>
            <a:pPr marL="1200150" lvl="2" indent="-285750">
              <a:buFont typeface="Arial" panose="020B0604020202020204" pitchFamily="34" charset="0"/>
              <a:buChar char="•"/>
            </a:pPr>
            <a:r>
              <a:rPr lang="en-US" dirty="0"/>
              <a:t>The main tactic used was to send the fighters ahead of the bombers to scout for enemy fighters and pick fights with them</a:t>
            </a:r>
          </a:p>
          <a:p>
            <a:pPr marL="742950" lvl="1" indent="-285750">
              <a:buFont typeface="Arial" panose="020B0604020202020204" pitchFamily="34" charset="0"/>
              <a:buChar char="•"/>
            </a:pPr>
            <a:r>
              <a:rPr lang="en-US" dirty="0"/>
              <a:t>German fighter pilots were terrified of the P-51 Mustang , and when command asked for more fighter patrols, the pilots revolted.</a:t>
            </a:r>
          </a:p>
          <a:p>
            <a:pPr marL="285750" indent="-285750">
              <a:buFont typeface="Arial" panose="020B0604020202020204" pitchFamily="34" charset="0"/>
              <a:buChar char="•"/>
            </a:pPr>
            <a:r>
              <a:rPr lang="en-US" dirty="0"/>
              <a:t>General James Doolittle</a:t>
            </a:r>
          </a:p>
          <a:p>
            <a:pPr marL="742950" lvl="1" indent="-285750">
              <a:buFont typeface="Arial" panose="020B0604020202020204" pitchFamily="34" charset="0"/>
              <a:buChar char="•"/>
            </a:pPr>
            <a:r>
              <a:rPr lang="en-US" dirty="0"/>
              <a:t>Decided to narrow down targets to aircraft factories, war industry, petroleum and transport targets</a:t>
            </a:r>
          </a:p>
          <a:p>
            <a:pPr marL="1200150" lvl="2"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1695D9B-E057-94EB-F840-B6D1DB1380CB}"/>
              </a:ext>
            </a:extLst>
          </p:cNvPr>
          <p:cNvPicPr>
            <a:picLocks noChangeAspect="1"/>
          </p:cNvPicPr>
          <p:nvPr/>
        </p:nvPicPr>
        <p:blipFill>
          <a:blip r:embed="rId2"/>
          <a:stretch>
            <a:fillRect/>
          </a:stretch>
        </p:blipFill>
        <p:spPr>
          <a:xfrm>
            <a:off x="5092644" y="7267903"/>
            <a:ext cx="3469485" cy="4488436"/>
          </a:xfrm>
          <a:prstGeom prst="rect">
            <a:avLst/>
          </a:prstGeom>
        </p:spPr>
      </p:pic>
    </p:spTree>
    <p:extLst>
      <p:ext uri="{BB962C8B-B14F-4D97-AF65-F5344CB8AC3E}">
        <p14:creationId xmlns:p14="http://schemas.microsoft.com/office/powerpoint/2010/main" val="1684503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4991-0D8F-2E2C-5933-C0305F2D8143}"/>
              </a:ext>
            </a:extLst>
          </p:cNvPr>
          <p:cNvPicPr>
            <a:picLocks noChangeAspect="1"/>
          </p:cNvPicPr>
          <p:nvPr/>
        </p:nvPicPr>
        <p:blipFill>
          <a:blip r:embed="rId2"/>
          <a:stretch>
            <a:fillRect/>
          </a:stretch>
        </p:blipFill>
        <p:spPr>
          <a:xfrm>
            <a:off x="1740629" y="0"/>
            <a:ext cx="5101605" cy="3430201"/>
          </a:xfrm>
          <a:prstGeom prst="rect">
            <a:avLst/>
          </a:prstGeom>
        </p:spPr>
      </p:pic>
      <p:sp>
        <p:nvSpPr>
          <p:cNvPr id="4" name="TextBox 3">
            <a:extLst>
              <a:ext uri="{FF2B5EF4-FFF2-40B4-BE49-F238E27FC236}">
                <a16:creationId xmlns:a16="http://schemas.microsoft.com/office/drawing/2014/main" id="{DB1C386A-9806-52EE-689F-60671B8726F3}"/>
              </a:ext>
            </a:extLst>
          </p:cNvPr>
          <p:cNvSpPr txBox="1"/>
          <p:nvPr/>
        </p:nvSpPr>
        <p:spPr>
          <a:xfrm>
            <a:off x="0" y="3499945"/>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Morality of strategic bombing: Is it ok to cause huge amounts of civilian casualties?</a:t>
            </a:r>
          </a:p>
          <a:p>
            <a:pPr marL="742950" lvl="1" indent="-285750">
              <a:buFont typeface="Arial" panose="020B0604020202020204" pitchFamily="34" charset="0"/>
              <a:buChar char="•"/>
            </a:pPr>
            <a:r>
              <a:rPr lang="en-US" dirty="0"/>
              <a:t>Practical argument against strategic bombing: The Germans had such a tight grip over society that instilling fear would do nothing to pressure the war to end</a:t>
            </a:r>
          </a:p>
          <a:p>
            <a:pPr marL="742950" lvl="1" indent="-285750">
              <a:buFont typeface="Arial" panose="020B0604020202020204" pitchFamily="34" charset="0"/>
              <a:buChar char="•"/>
            </a:pPr>
            <a:r>
              <a:rPr lang="en-US" dirty="0"/>
              <a:t>Air force’s argument for bombing: less people will die overall, and the war won’t last as long. Bombing might cause society to collapse</a:t>
            </a:r>
          </a:p>
          <a:p>
            <a:pPr marL="285750" indent="-285750">
              <a:buFont typeface="Arial" panose="020B0604020202020204" pitchFamily="34" charset="0"/>
              <a:buChar char="•"/>
            </a:pPr>
            <a:r>
              <a:rPr lang="en-US" dirty="0"/>
              <a:t>1944 Clarion Plan: destroy transport facilities to show that the allies had complete control over the air</a:t>
            </a:r>
          </a:p>
        </p:txBody>
      </p:sp>
      <p:pic>
        <p:nvPicPr>
          <p:cNvPr id="6" name="Picture 5">
            <a:extLst>
              <a:ext uri="{FF2B5EF4-FFF2-40B4-BE49-F238E27FC236}">
                <a16:creationId xmlns:a16="http://schemas.microsoft.com/office/drawing/2014/main" id="{36BBC3C6-9C6C-8003-B523-64B644C3FE43}"/>
              </a:ext>
            </a:extLst>
          </p:cNvPr>
          <p:cNvPicPr>
            <a:picLocks noChangeAspect="1"/>
          </p:cNvPicPr>
          <p:nvPr/>
        </p:nvPicPr>
        <p:blipFill>
          <a:blip r:embed="rId3"/>
          <a:stretch>
            <a:fillRect/>
          </a:stretch>
        </p:blipFill>
        <p:spPr>
          <a:xfrm>
            <a:off x="393789" y="6763405"/>
            <a:ext cx="3920202" cy="4031571"/>
          </a:xfrm>
          <a:prstGeom prst="rect">
            <a:avLst/>
          </a:prstGeom>
        </p:spPr>
      </p:pic>
      <p:pic>
        <p:nvPicPr>
          <p:cNvPr id="8" name="Picture 7">
            <a:extLst>
              <a:ext uri="{FF2B5EF4-FFF2-40B4-BE49-F238E27FC236}">
                <a16:creationId xmlns:a16="http://schemas.microsoft.com/office/drawing/2014/main" id="{E08BFC4E-DF6F-A34A-921B-47685C0F92CD}"/>
              </a:ext>
            </a:extLst>
          </p:cNvPr>
          <p:cNvPicPr>
            <a:picLocks noChangeAspect="1"/>
          </p:cNvPicPr>
          <p:nvPr/>
        </p:nvPicPr>
        <p:blipFill>
          <a:blip r:embed="rId4"/>
          <a:stretch>
            <a:fillRect/>
          </a:stretch>
        </p:blipFill>
        <p:spPr>
          <a:xfrm>
            <a:off x="4476658" y="6326999"/>
            <a:ext cx="4052488" cy="4723641"/>
          </a:xfrm>
          <a:prstGeom prst="rect">
            <a:avLst/>
          </a:prstGeom>
        </p:spPr>
      </p:pic>
    </p:spTree>
    <p:extLst>
      <p:ext uri="{BB962C8B-B14F-4D97-AF65-F5344CB8AC3E}">
        <p14:creationId xmlns:p14="http://schemas.microsoft.com/office/powerpoint/2010/main" val="33915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6A5-CD64-8F68-06B1-46DE879D6E2A}"/>
              </a:ext>
            </a:extLst>
          </p:cNvPr>
          <p:cNvSpPr txBox="1"/>
          <p:nvPr/>
        </p:nvSpPr>
        <p:spPr>
          <a:xfrm>
            <a:off x="0" y="175364"/>
            <a:ext cx="8686799" cy="830997"/>
          </a:xfrm>
          <a:prstGeom prst="rect">
            <a:avLst/>
          </a:prstGeom>
          <a:noFill/>
        </p:spPr>
        <p:txBody>
          <a:bodyPr wrap="square" rtlCol="0">
            <a:spAutoFit/>
          </a:bodyPr>
          <a:lstStyle/>
          <a:p>
            <a:pPr algn="ctr"/>
            <a:r>
              <a:rPr lang="en-US" sz="4800" dirty="0"/>
              <a:t>WWII: D-Day and the Bulge</a:t>
            </a:r>
          </a:p>
        </p:txBody>
      </p:sp>
      <p:pic>
        <p:nvPicPr>
          <p:cNvPr id="4" name="Picture 3">
            <a:extLst>
              <a:ext uri="{FF2B5EF4-FFF2-40B4-BE49-F238E27FC236}">
                <a16:creationId xmlns:a16="http://schemas.microsoft.com/office/drawing/2014/main" id="{ACC39FB3-525A-B0C6-9331-B3BFB47632F1}"/>
              </a:ext>
            </a:extLst>
          </p:cNvPr>
          <p:cNvPicPr>
            <a:picLocks noChangeAspect="1"/>
          </p:cNvPicPr>
          <p:nvPr/>
        </p:nvPicPr>
        <p:blipFill>
          <a:blip r:embed="rId2"/>
          <a:stretch>
            <a:fillRect/>
          </a:stretch>
        </p:blipFill>
        <p:spPr>
          <a:xfrm>
            <a:off x="0" y="995547"/>
            <a:ext cx="8686800" cy="3295610"/>
          </a:xfrm>
          <a:prstGeom prst="rect">
            <a:avLst/>
          </a:prstGeom>
        </p:spPr>
      </p:pic>
      <p:sp>
        <p:nvSpPr>
          <p:cNvPr id="5" name="TextBox 4">
            <a:extLst>
              <a:ext uri="{FF2B5EF4-FFF2-40B4-BE49-F238E27FC236}">
                <a16:creationId xmlns:a16="http://schemas.microsoft.com/office/drawing/2014/main" id="{705C9588-D1C1-8139-E56D-6861C92A4F2F}"/>
              </a:ext>
            </a:extLst>
          </p:cNvPr>
          <p:cNvSpPr txBox="1"/>
          <p:nvPr/>
        </p:nvSpPr>
        <p:spPr>
          <a:xfrm>
            <a:off x="0" y="447740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General Eisenhower drafts Operation Overlord (D-Day)</a:t>
            </a:r>
          </a:p>
          <a:p>
            <a:pPr marL="742950" lvl="1" indent="-285750">
              <a:buFont typeface="Arial" panose="020B0604020202020204" pitchFamily="34" charset="0"/>
              <a:buChar char="•"/>
            </a:pPr>
            <a:r>
              <a:rPr lang="en-US" dirty="0"/>
              <a:t>A main component of the operation is deceiving the Germans into thinking they are attacking at Calais</a:t>
            </a:r>
          </a:p>
          <a:p>
            <a:pPr marL="1200150" lvl="2" indent="-285750">
              <a:buFont typeface="Arial" panose="020B0604020202020204" pitchFamily="34" charset="0"/>
              <a:buChar char="•"/>
            </a:pPr>
            <a:r>
              <a:rPr lang="en-US" dirty="0"/>
              <a:t>Patton is put in charge of a fake army that is stationed across from Calais.</a:t>
            </a:r>
          </a:p>
          <a:p>
            <a:pPr marL="1657350" lvl="3" indent="-285750">
              <a:buFont typeface="Arial" panose="020B0604020202020204" pitchFamily="34" charset="0"/>
              <a:buChar char="•"/>
            </a:pPr>
            <a:r>
              <a:rPr lang="en-US" dirty="0"/>
              <a:t>Husks that look like machines are positioned, fake orders are given to fool Germans</a:t>
            </a:r>
          </a:p>
          <a:p>
            <a:pPr marL="1200150" lvl="2" indent="-285750">
              <a:buFont typeface="Arial" panose="020B0604020202020204" pitchFamily="34" charset="0"/>
              <a:buChar char="•"/>
            </a:pPr>
            <a:r>
              <a:rPr lang="en-US" dirty="0"/>
              <a:t>Allies give fake information to known German spies that the main force will attack at Calais</a:t>
            </a:r>
          </a:p>
          <a:p>
            <a:pPr marL="1200150" lvl="2" indent="-285750">
              <a:buFont typeface="Arial" panose="020B0604020202020204" pitchFamily="34" charset="0"/>
              <a:buChar char="•"/>
            </a:pPr>
            <a:r>
              <a:rPr lang="en-US" dirty="0"/>
              <a:t>Hitler falls for it, as he already believed the attack would come there</a:t>
            </a:r>
          </a:p>
          <a:p>
            <a:pPr marL="1200150" lvl="2" indent="-285750">
              <a:buFont typeface="Arial" panose="020B0604020202020204" pitchFamily="34" charset="0"/>
              <a:buChar char="•"/>
            </a:pPr>
            <a:r>
              <a:rPr lang="en-US" dirty="0"/>
              <a:t>Most paratroopers land off target, which further confuses the Germans as to where the landing is happening</a:t>
            </a:r>
          </a:p>
          <a:p>
            <a:pPr marL="1200150" lvl="2" indent="-285750">
              <a:buFont typeface="Arial" panose="020B0604020202020204" pitchFamily="34" charset="0"/>
              <a:buChar char="•"/>
            </a:pPr>
            <a:r>
              <a:rPr lang="en-US" dirty="0"/>
              <a:t>When troops do land on June 6</a:t>
            </a:r>
            <a:r>
              <a:rPr lang="en-US" baseline="30000" dirty="0"/>
              <a:t>th</a:t>
            </a:r>
            <a:r>
              <a:rPr lang="en-US" dirty="0"/>
              <a:t>, Germans take time to reinforce the defense, as they still believe a stronger force will land at Calais</a:t>
            </a:r>
          </a:p>
        </p:txBody>
      </p:sp>
      <p:pic>
        <p:nvPicPr>
          <p:cNvPr id="7" name="Picture 6">
            <a:extLst>
              <a:ext uri="{FF2B5EF4-FFF2-40B4-BE49-F238E27FC236}">
                <a16:creationId xmlns:a16="http://schemas.microsoft.com/office/drawing/2014/main" id="{8E661798-CAF2-3201-F9A5-F73C4C0D47BB}"/>
              </a:ext>
            </a:extLst>
          </p:cNvPr>
          <p:cNvPicPr>
            <a:picLocks noChangeAspect="1"/>
          </p:cNvPicPr>
          <p:nvPr/>
        </p:nvPicPr>
        <p:blipFill>
          <a:blip r:embed="rId3"/>
          <a:stretch>
            <a:fillRect/>
          </a:stretch>
        </p:blipFill>
        <p:spPr>
          <a:xfrm>
            <a:off x="222305" y="8213834"/>
            <a:ext cx="2693855" cy="3831988"/>
          </a:xfrm>
          <a:prstGeom prst="rect">
            <a:avLst/>
          </a:prstGeom>
        </p:spPr>
      </p:pic>
      <p:pic>
        <p:nvPicPr>
          <p:cNvPr id="9" name="Picture 8">
            <a:extLst>
              <a:ext uri="{FF2B5EF4-FFF2-40B4-BE49-F238E27FC236}">
                <a16:creationId xmlns:a16="http://schemas.microsoft.com/office/drawing/2014/main" id="{94DC2475-6953-D3D0-D3D0-CD91802815E5}"/>
              </a:ext>
            </a:extLst>
          </p:cNvPr>
          <p:cNvPicPr>
            <a:picLocks noChangeAspect="1"/>
          </p:cNvPicPr>
          <p:nvPr/>
        </p:nvPicPr>
        <p:blipFill>
          <a:blip r:embed="rId4"/>
          <a:stretch>
            <a:fillRect/>
          </a:stretch>
        </p:blipFill>
        <p:spPr>
          <a:xfrm>
            <a:off x="4181143" y="8232922"/>
            <a:ext cx="3559727" cy="3659533"/>
          </a:xfrm>
          <a:prstGeom prst="rect">
            <a:avLst/>
          </a:prstGeom>
        </p:spPr>
      </p:pic>
    </p:spTree>
    <p:extLst>
      <p:ext uri="{BB962C8B-B14F-4D97-AF65-F5344CB8AC3E}">
        <p14:creationId xmlns:p14="http://schemas.microsoft.com/office/powerpoint/2010/main" val="331470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3297E-E42C-5CD7-9C92-736AAE715686}"/>
              </a:ext>
            </a:extLst>
          </p:cNvPr>
          <p:cNvSpPr txBox="1"/>
          <p:nvPr/>
        </p:nvSpPr>
        <p:spPr>
          <a:xfrm>
            <a:off x="0" y="3862551"/>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Point-Du-Hoc (defensible position between Utah and Omaha beaches)</a:t>
            </a:r>
          </a:p>
          <a:p>
            <a:pPr marL="742950" lvl="1" indent="-285750">
              <a:buFont typeface="Arial" panose="020B0604020202020204" pitchFamily="34" charset="0"/>
              <a:buChar char="•"/>
            </a:pPr>
            <a:r>
              <a:rPr lang="en-US" dirty="0"/>
              <a:t>First Americans to complete their objective were Rudder and a group of rangers that consisted mostly of Aggies</a:t>
            </a:r>
          </a:p>
          <a:p>
            <a:pPr marL="742950" lvl="1" indent="-285750">
              <a:buFont typeface="Arial" panose="020B0604020202020204" pitchFamily="34" charset="0"/>
              <a:buChar char="•"/>
            </a:pPr>
            <a:r>
              <a:rPr lang="en-US" dirty="0"/>
              <a:t>Took out German guns and prevented reinforcements with a great amount of casualties</a:t>
            </a:r>
          </a:p>
          <a:p>
            <a:endParaRPr lang="en-US" dirty="0"/>
          </a:p>
        </p:txBody>
      </p:sp>
      <p:pic>
        <p:nvPicPr>
          <p:cNvPr id="4" name="Picture 3">
            <a:extLst>
              <a:ext uri="{FF2B5EF4-FFF2-40B4-BE49-F238E27FC236}">
                <a16:creationId xmlns:a16="http://schemas.microsoft.com/office/drawing/2014/main" id="{5F7B4BF5-24CE-6478-5560-3CAABD106F53}"/>
              </a:ext>
            </a:extLst>
          </p:cNvPr>
          <p:cNvPicPr>
            <a:picLocks noChangeAspect="1"/>
          </p:cNvPicPr>
          <p:nvPr/>
        </p:nvPicPr>
        <p:blipFill>
          <a:blip r:embed="rId2"/>
          <a:stretch>
            <a:fillRect/>
          </a:stretch>
        </p:blipFill>
        <p:spPr>
          <a:xfrm>
            <a:off x="1340533" y="0"/>
            <a:ext cx="5927372" cy="3657475"/>
          </a:xfrm>
          <a:prstGeom prst="rect">
            <a:avLst/>
          </a:prstGeom>
        </p:spPr>
      </p:pic>
      <p:pic>
        <p:nvPicPr>
          <p:cNvPr id="6" name="Picture 5">
            <a:extLst>
              <a:ext uri="{FF2B5EF4-FFF2-40B4-BE49-F238E27FC236}">
                <a16:creationId xmlns:a16="http://schemas.microsoft.com/office/drawing/2014/main" id="{2FCB0389-5996-8886-9176-35253877A021}"/>
              </a:ext>
            </a:extLst>
          </p:cNvPr>
          <p:cNvPicPr>
            <a:picLocks noChangeAspect="1"/>
          </p:cNvPicPr>
          <p:nvPr/>
        </p:nvPicPr>
        <p:blipFill>
          <a:blip r:embed="rId3"/>
          <a:stretch>
            <a:fillRect/>
          </a:stretch>
        </p:blipFill>
        <p:spPr>
          <a:xfrm>
            <a:off x="204952" y="8954814"/>
            <a:ext cx="4234764" cy="2663099"/>
          </a:xfrm>
          <a:prstGeom prst="rect">
            <a:avLst/>
          </a:prstGeom>
        </p:spPr>
      </p:pic>
      <p:pic>
        <p:nvPicPr>
          <p:cNvPr id="8" name="Picture 7">
            <a:extLst>
              <a:ext uri="{FF2B5EF4-FFF2-40B4-BE49-F238E27FC236}">
                <a16:creationId xmlns:a16="http://schemas.microsoft.com/office/drawing/2014/main" id="{65107331-60B4-6847-AB6A-2E30E6E0AE22}"/>
              </a:ext>
            </a:extLst>
          </p:cNvPr>
          <p:cNvPicPr>
            <a:picLocks noChangeAspect="1"/>
          </p:cNvPicPr>
          <p:nvPr/>
        </p:nvPicPr>
        <p:blipFill>
          <a:blip r:embed="rId4"/>
          <a:stretch>
            <a:fillRect/>
          </a:stretch>
        </p:blipFill>
        <p:spPr>
          <a:xfrm>
            <a:off x="4660202" y="8818768"/>
            <a:ext cx="3916239" cy="2980647"/>
          </a:xfrm>
          <a:prstGeom prst="rect">
            <a:avLst/>
          </a:prstGeom>
        </p:spPr>
      </p:pic>
      <p:pic>
        <p:nvPicPr>
          <p:cNvPr id="12" name="Picture 11">
            <a:extLst>
              <a:ext uri="{FF2B5EF4-FFF2-40B4-BE49-F238E27FC236}">
                <a16:creationId xmlns:a16="http://schemas.microsoft.com/office/drawing/2014/main" id="{8610F718-C057-5723-048A-5C6FAF178B9A}"/>
              </a:ext>
            </a:extLst>
          </p:cNvPr>
          <p:cNvPicPr>
            <a:picLocks noChangeAspect="1"/>
          </p:cNvPicPr>
          <p:nvPr/>
        </p:nvPicPr>
        <p:blipFill>
          <a:blip r:embed="rId5"/>
          <a:stretch>
            <a:fillRect/>
          </a:stretch>
        </p:blipFill>
        <p:spPr>
          <a:xfrm>
            <a:off x="1803971" y="5301201"/>
            <a:ext cx="5432402" cy="3336653"/>
          </a:xfrm>
          <a:prstGeom prst="rect">
            <a:avLst/>
          </a:prstGeom>
        </p:spPr>
      </p:pic>
    </p:spTree>
    <p:extLst>
      <p:ext uri="{BB962C8B-B14F-4D97-AF65-F5344CB8AC3E}">
        <p14:creationId xmlns:p14="http://schemas.microsoft.com/office/powerpoint/2010/main" val="84280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B4FE7-50AD-5E76-DB9D-617030424183}"/>
              </a:ext>
            </a:extLst>
          </p:cNvPr>
          <p:cNvPicPr>
            <a:picLocks noChangeAspect="1"/>
          </p:cNvPicPr>
          <p:nvPr/>
        </p:nvPicPr>
        <p:blipFill>
          <a:blip r:embed="rId2"/>
          <a:stretch>
            <a:fillRect/>
          </a:stretch>
        </p:blipFill>
        <p:spPr>
          <a:xfrm>
            <a:off x="0" y="0"/>
            <a:ext cx="8686800" cy="4565207"/>
          </a:xfrm>
          <a:prstGeom prst="rect">
            <a:avLst/>
          </a:prstGeom>
        </p:spPr>
      </p:pic>
      <p:sp>
        <p:nvSpPr>
          <p:cNvPr id="4" name="TextBox 3">
            <a:extLst>
              <a:ext uri="{FF2B5EF4-FFF2-40B4-BE49-F238E27FC236}">
                <a16:creationId xmlns:a16="http://schemas.microsoft.com/office/drawing/2014/main" id="{EBD69DA3-7F91-55B0-19E6-3D80CD5343C0}"/>
              </a:ext>
            </a:extLst>
          </p:cNvPr>
          <p:cNvSpPr txBox="1"/>
          <p:nvPr/>
        </p:nvSpPr>
        <p:spPr>
          <a:xfrm>
            <a:off x="0" y="480848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Attrition and envelopment</a:t>
            </a:r>
          </a:p>
          <a:p>
            <a:pPr marL="742950" lvl="1" indent="-285750">
              <a:buFont typeface="Arial" panose="020B0604020202020204" pitchFamily="34" charset="0"/>
              <a:buChar char="•"/>
            </a:pPr>
            <a:r>
              <a:rPr lang="en-US" dirty="0"/>
              <a:t>Shortly after landing, the British and Canadian forces got bogged down near Caen</a:t>
            </a:r>
          </a:p>
          <a:p>
            <a:pPr marL="742950" lvl="1" indent="-285750">
              <a:buFont typeface="Arial" panose="020B0604020202020204" pitchFamily="34" charset="0"/>
              <a:buChar char="•"/>
            </a:pPr>
            <a:r>
              <a:rPr lang="en-US" dirty="0"/>
              <a:t>The bocage, a farming region where farms were separated by thick hedge walls reinforced with stone was easily defensible. Commanders were afraid of combat resembling WW1</a:t>
            </a:r>
          </a:p>
          <a:p>
            <a:pPr marL="742950" lvl="1" indent="-285750">
              <a:buFont typeface="Arial" panose="020B0604020202020204" pitchFamily="34" charset="0"/>
              <a:buChar char="•"/>
            </a:pPr>
            <a:r>
              <a:rPr lang="en-US" dirty="0"/>
              <a:t>By the end of June, General Bernard Montgomery (British) was facing 7 ½ German armored divisions and 700 tanks, while the Americans were only facing ½ an armored division and 140 tanks</a:t>
            </a:r>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77D036E-2E08-115B-E0F7-854F870B8962}"/>
              </a:ext>
            </a:extLst>
          </p:cNvPr>
          <p:cNvPicPr>
            <a:picLocks noChangeAspect="1"/>
          </p:cNvPicPr>
          <p:nvPr/>
        </p:nvPicPr>
        <p:blipFill>
          <a:blip r:embed="rId3"/>
          <a:stretch>
            <a:fillRect/>
          </a:stretch>
        </p:blipFill>
        <p:spPr>
          <a:xfrm>
            <a:off x="3450875" y="7930055"/>
            <a:ext cx="5053130" cy="3546805"/>
          </a:xfrm>
          <a:prstGeom prst="rect">
            <a:avLst/>
          </a:prstGeom>
        </p:spPr>
      </p:pic>
      <p:pic>
        <p:nvPicPr>
          <p:cNvPr id="8" name="Picture 7">
            <a:extLst>
              <a:ext uri="{FF2B5EF4-FFF2-40B4-BE49-F238E27FC236}">
                <a16:creationId xmlns:a16="http://schemas.microsoft.com/office/drawing/2014/main" id="{081AAA03-05B9-5EBE-F235-50380B2AD440}"/>
              </a:ext>
            </a:extLst>
          </p:cNvPr>
          <p:cNvPicPr>
            <a:picLocks noChangeAspect="1"/>
          </p:cNvPicPr>
          <p:nvPr/>
        </p:nvPicPr>
        <p:blipFill>
          <a:blip r:embed="rId4"/>
          <a:stretch>
            <a:fillRect/>
          </a:stretch>
        </p:blipFill>
        <p:spPr>
          <a:xfrm>
            <a:off x="135699" y="7662041"/>
            <a:ext cx="3201299" cy="3894914"/>
          </a:xfrm>
          <a:prstGeom prst="rect">
            <a:avLst/>
          </a:prstGeom>
        </p:spPr>
      </p:pic>
    </p:spTree>
    <p:extLst>
      <p:ext uri="{BB962C8B-B14F-4D97-AF65-F5344CB8AC3E}">
        <p14:creationId xmlns:p14="http://schemas.microsoft.com/office/powerpoint/2010/main" val="212280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7C43-F830-E6CB-B740-D8380FC0CD76}"/>
              </a:ext>
            </a:extLst>
          </p:cNvPr>
          <p:cNvPicPr>
            <a:picLocks noChangeAspect="1"/>
          </p:cNvPicPr>
          <p:nvPr/>
        </p:nvPicPr>
        <p:blipFill>
          <a:blip r:embed="rId2"/>
          <a:stretch>
            <a:fillRect/>
          </a:stretch>
        </p:blipFill>
        <p:spPr>
          <a:xfrm>
            <a:off x="777130" y="0"/>
            <a:ext cx="6754168" cy="4867954"/>
          </a:xfrm>
          <a:prstGeom prst="rect">
            <a:avLst/>
          </a:prstGeom>
        </p:spPr>
      </p:pic>
      <p:pic>
        <p:nvPicPr>
          <p:cNvPr id="5" name="Picture 4">
            <a:extLst>
              <a:ext uri="{FF2B5EF4-FFF2-40B4-BE49-F238E27FC236}">
                <a16:creationId xmlns:a16="http://schemas.microsoft.com/office/drawing/2014/main" id="{B8742E6E-288D-A12C-65F3-247C5CC2FB1E}"/>
              </a:ext>
            </a:extLst>
          </p:cNvPr>
          <p:cNvPicPr>
            <a:picLocks noChangeAspect="1"/>
          </p:cNvPicPr>
          <p:nvPr/>
        </p:nvPicPr>
        <p:blipFill>
          <a:blip r:embed="rId3"/>
          <a:stretch>
            <a:fillRect/>
          </a:stretch>
        </p:blipFill>
        <p:spPr>
          <a:xfrm>
            <a:off x="199030" y="5502165"/>
            <a:ext cx="3845713" cy="5434160"/>
          </a:xfrm>
          <a:prstGeom prst="rect">
            <a:avLst/>
          </a:prstGeom>
        </p:spPr>
      </p:pic>
      <p:pic>
        <p:nvPicPr>
          <p:cNvPr id="7" name="Picture 6">
            <a:extLst>
              <a:ext uri="{FF2B5EF4-FFF2-40B4-BE49-F238E27FC236}">
                <a16:creationId xmlns:a16="http://schemas.microsoft.com/office/drawing/2014/main" id="{4D582ADA-2032-2567-E299-66B20B3B0D84}"/>
              </a:ext>
            </a:extLst>
          </p:cNvPr>
          <p:cNvPicPr>
            <a:picLocks noChangeAspect="1"/>
          </p:cNvPicPr>
          <p:nvPr/>
        </p:nvPicPr>
        <p:blipFill>
          <a:blip r:embed="rId4"/>
          <a:stretch>
            <a:fillRect/>
          </a:stretch>
        </p:blipFill>
        <p:spPr>
          <a:xfrm>
            <a:off x="4123688" y="4864973"/>
            <a:ext cx="4563112" cy="7097115"/>
          </a:xfrm>
          <a:prstGeom prst="rect">
            <a:avLst/>
          </a:prstGeom>
        </p:spPr>
      </p:pic>
      <p:sp>
        <p:nvSpPr>
          <p:cNvPr id="8" name="TextBox 7">
            <a:extLst>
              <a:ext uri="{FF2B5EF4-FFF2-40B4-BE49-F238E27FC236}">
                <a16:creationId xmlns:a16="http://schemas.microsoft.com/office/drawing/2014/main" id="{0F808005-F8EB-D642-7EA2-81A747E06C1D}"/>
              </a:ext>
            </a:extLst>
          </p:cNvPr>
          <p:cNvSpPr txBox="1"/>
          <p:nvPr/>
        </p:nvSpPr>
        <p:spPr>
          <a:xfrm>
            <a:off x="1024758" y="173421"/>
            <a:ext cx="6734921" cy="369332"/>
          </a:xfrm>
          <a:prstGeom prst="rect">
            <a:avLst/>
          </a:prstGeom>
          <a:noFill/>
        </p:spPr>
        <p:txBody>
          <a:bodyPr wrap="none" rtlCol="0">
            <a:spAutoFit/>
          </a:bodyPr>
          <a:lstStyle/>
          <a:p>
            <a:r>
              <a:rPr lang="en-US" dirty="0"/>
              <a:t>Some tactics the armed forces used to attack in the Bocage region</a:t>
            </a:r>
          </a:p>
        </p:txBody>
      </p:sp>
    </p:spTree>
    <p:extLst>
      <p:ext uri="{BB962C8B-B14F-4D97-AF65-F5344CB8AC3E}">
        <p14:creationId xmlns:p14="http://schemas.microsoft.com/office/powerpoint/2010/main" val="3546691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90AB5-B24F-26D4-8076-2CF02716A1AA}"/>
              </a:ext>
            </a:extLst>
          </p:cNvPr>
          <p:cNvPicPr>
            <a:picLocks noChangeAspect="1"/>
          </p:cNvPicPr>
          <p:nvPr/>
        </p:nvPicPr>
        <p:blipFill>
          <a:blip r:embed="rId2"/>
          <a:stretch>
            <a:fillRect/>
          </a:stretch>
        </p:blipFill>
        <p:spPr>
          <a:xfrm>
            <a:off x="2286000" y="0"/>
            <a:ext cx="3972910" cy="3305123"/>
          </a:xfrm>
          <a:prstGeom prst="rect">
            <a:avLst/>
          </a:prstGeom>
        </p:spPr>
      </p:pic>
      <p:pic>
        <p:nvPicPr>
          <p:cNvPr id="5" name="Picture 4">
            <a:extLst>
              <a:ext uri="{FF2B5EF4-FFF2-40B4-BE49-F238E27FC236}">
                <a16:creationId xmlns:a16="http://schemas.microsoft.com/office/drawing/2014/main" id="{57CE347F-7633-D40E-5D9E-9361F002A836}"/>
              </a:ext>
            </a:extLst>
          </p:cNvPr>
          <p:cNvPicPr>
            <a:picLocks noChangeAspect="1"/>
          </p:cNvPicPr>
          <p:nvPr/>
        </p:nvPicPr>
        <p:blipFill>
          <a:blip r:embed="rId3"/>
          <a:stretch>
            <a:fillRect/>
          </a:stretch>
        </p:blipFill>
        <p:spPr>
          <a:xfrm>
            <a:off x="425669" y="7031255"/>
            <a:ext cx="7737054" cy="5160745"/>
          </a:xfrm>
          <a:prstGeom prst="rect">
            <a:avLst/>
          </a:prstGeom>
        </p:spPr>
      </p:pic>
      <p:sp>
        <p:nvSpPr>
          <p:cNvPr id="6" name="TextBox 5">
            <a:extLst>
              <a:ext uri="{FF2B5EF4-FFF2-40B4-BE49-F238E27FC236}">
                <a16:creationId xmlns:a16="http://schemas.microsoft.com/office/drawing/2014/main" id="{05DA47EB-9D05-964C-2B6C-AB0C49C4C04E}"/>
              </a:ext>
            </a:extLst>
          </p:cNvPr>
          <p:cNvSpPr txBox="1"/>
          <p:nvPr/>
        </p:nvSpPr>
        <p:spPr>
          <a:xfrm>
            <a:off x="0" y="337382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Operation Cobra: Breakthrough the Bocage</a:t>
            </a:r>
          </a:p>
          <a:p>
            <a:pPr marL="742950" lvl="1" indent="-285750">
              <a:buFont typeface="Arial" panose="020B0604020202020204" pitchFamily="34" charset="0"/>
              <a:buChar char="•"/>
            </a:pPr>
            <a:r>
              <a:rPr lang="en-US" dirty="0"/>
              <a:t>Omar Bradley in command of operation</a:t>
            </a:r>
          </a:p>
          <a:p>
            <a:pPr marL="742950" lvl="1" indent="-285750">
              <a:buFont typeface="Arial" panose="020B0604020202020204" pitchFamily="34" charset="0"/>
              <a:buChar char="•"/>
            </a:pPr>
            <a:r>
              <a:rPr lang="en-US" dirty="0"/>
              <a:t>American officers preferred assaults over a large area all at once, but Bradley found a weak spot ans wanted to use tanks and planes to breakthrough</a:t>
            </a:r>
          </a:p>
          <a:p>
            <a:pPr marL="742950" lvl="1" indent="-285750">
              <a:buFont typeface="Arial" panose="020B0604020202020204" pitchFamily="34" charset="0"/>
              <a:buChar char="•"/>
            </a:pPr>
            <a:r>
              <a:rPr lang="en-US" dirty="0"/>
              <a:t>Carpet bombing the weak-spot:</a:t>
            </a:r>
          </a:p>
          <a:p>
            <a:pPr marL="1200150" lvl="2" indent="-285750">
              <a:buFont typeface="Arial" panose="020B0604020202020204" pitchFamily="34" charset="0"/>
              <a:buChar char="•"/>
            </a:pPr>
            <a:r>
              <a:rPr lang="en-US" dirty="0"/>
              <a:t>Napalm dropping by Thunderbolts – 50 at a time every 2 minutes </a:t>
            </a:r>
          </a:p>
          <a:p>
            <a:pPr marL="1200150" lvl="2" indent="-285750">
              <a:buFont typeface="Arial" panose="020B0604020202020204" pitchFamily="34" charset="0"/>
              <a:buChar char="•"/>
            </a:pPr>
            <a:r>
              <a:rPr lang="en-US" dirty="0"/>
              <a:t>Medium bombers attack</a:t>
            </a:r>
          </a:p>
          <a:p>
            <a:pPr marL="1200150" lvl="2" indent="-285750">
              <a:buFont typeface="Arial" panose="020B0604020202020204" pitchFamily="34" charset="0"/>
              <a:buChar char="•"/>
            </a:pPr>
            <a:r>
              <a:rPr lang="en-US" dirty="0"/>
              <a:t>1500 flying fortresses and liberators destroy everything remaining</a:t>
            </a:r>
          </a:p>
          <a:p>
            <a:pPr marL="1200150" lvl="2" indent="-285750">
              <a:buFont typeface="Arial" panose="020B0604020202020204" pitchFamily="34" charset="0"/>
              <a:buChar char="•"/>
            </a:pPr>
            <a:r>
              <a:rPr lang="en-US" dirty="0"/>
              <a:t>Small fighters drop small bombs</a:t>
            </a:r>
          </a:p>
          <a:p>
            <a:pPr marL="1200150" lvl="2" indent="-285750">
              <a:buFont typeface="Arial" panose="020B0604020202020204" pitchFamily="34" charset="0"/>
              <a:buChar char="•"/>
            </a:pPr>
            <a:r>
              <a:rPr lang="en-US" dirty="0"/>
              <a:t>These raids kill or wound 70% of the Germans in the area</a:t>
            </a:r>
          </a:p>
          <a:p>
            <a:pPr marL="742950" lvl="1" indent="-285750">
              <a:buFont typeface="Arial" panose="020B0604020202020204" pitchFamily="34" charset="0"/>
              <a:buChar char="•"/>
            </a:pPr>
            <a:r>
              <a:rPr lang="en-US" dirty="0"/>
              <a:t>Tanks and mechanized then breakthrough German lines and push through the German front</a:t>
            </a:r>
          </a:p>
          <a:p>
            <a:pPr marL="1200150" lvl="2" indent="-285750">
              <a:buFont typeface="Arial" panose="020B0604020202020204" pitchFamily="34" charset="0"/>
              <a:buChar char="•"/>
            </a:pPr>
            <a:r>
              <a:rPr lang="en-US" dirty="0"/>
              <a:t>Patton’s 3</a:t>
            </a:r>
            <a:r>
              <a:rPr lang="en-US" baseline="30000" dirty="0"/>
              <a:t>rd</a:t>
            </a:r>
            <a:r>
              <a:rPr lang="en-US" dirty="0"/>
              <a:t> army envelopes German forces, only some escape</a:t>
            </a:r>
          </a:p>
        </p:txBody>
      </p:sp>
    </p:spTree>
    <p:extLst>
      <p:ext uri="{BB962C8B-B14F-4D97-AF65-F5344CB8AC3E}">
        <p14:creationId xmlns:p14="http://schemas.microsoft.com/office/powerpoint/2010/main" val="40855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ED8AC-25E3-7DB6-0D5F-F10D896FAA1E}"/>
              </a:ext>
            </a:extLst>
          </p:cNvPr>
          <p:cNvPicPr>
            <a:picLocks noChangeAspect="1"/>
          </p:cNvPicPr>
          <p:nvPr/>
        </p:nvPicPr>
        <p:blipFill>
          <a:blip r:embed="rId2"/>
          <a:stretch>
            <a:fillRect/>
          </a:stretch>
        </p:blipFill>
        <p:spPr>
          <a:xfrm>
            <a:off x="0" y="0"/>
            <a:ext cx="8686800" cy="6260585"/>
          </a:xfrm>
          <a:prstGeom prst="rect">
            <a:avLst/>
          </a:prstGeom>
        </p:spPr>
      </p:pic>
      <p:sp>
        <p:nvSpPr>
          <p:cNvPr id="4" name="TextBox 3">
            <a:extLst>
              <a:ext uri="{FF2B5EF4-FFF2-40B4-BE49-F238E27FC236}">
                <a16:creationId xmlns:a16="http://schemas.microsoft.com/office/drawing/2014/main" id="{5B3C40D6-C00E-5D5D-A64B-0F8499ECC51F}"/>
              </a:ext>
            </a:extLst>
          </p:cNvPr>
          <p:cNvSpPr txBox="1"/>
          <p:nvPr/>
        </p:nvSpPr>
        <p:spPr>
          <a:xfrm>
            <a:off x="-1" y="6416566"/>
            <a:ext cx="43355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Patton</a:t>
            </a:r>
          </a:p>
          <a:p>
            <a:pPr marL="742950" lvl="1" indent="-285750">
              <a:buFont typeface="Arial" panose="020B0604020202020204" pitchFamily="34" charset="0"/>
              <a:buChar char="•"/>
            </a:pPr>
            <a:r>
              <a:rPr lang="en-US" dirty="0"/>
              <a:t>From a wealthy Californian family</a:t>
            </a:r>
          </a:p>
          <a:p>
            <a:pPr marL="742950" lvl="1" indent="-285750">
              <a:buFont typeface="Arial" panose="020B0604020202020204" pitchFamily="34" charset="0"/>
              <a:buChar char="•"/>
            </a:pPr>
            <a:r>
              <a:rPr lang="en-US" dirty="0"/>
              <a:t>Aid to Pershing in WW1</a:t>
            </a:r>
          </a:p>
          <a:p>
            <a:pPr marL="742950" lvl="1" indent="-285750">
              <a:buFont typeface="Arial" panose="020B0604020202020204" pitchFamily="34" charset="0"/>
              <a:buChar char="•"/>
            </a:pPr>
            <a:r>
              <a:rPr lang="en-US" dirty="0"/>
              <a:t>Leadership style combines digestedness with encouragement</a:t>
            </a:r>
          </a:p>
          <a:p>
            <a:pPr marL="742950" lvl="1" indent="-285750">
              <a:buFont typeface="Arial" panose="020B0604020202020204" pitchFamily="34" charset="0"/>
              <a:buChar char="•"/>
            </a:pPr>
            <a:r>
              <a:rPr lang="en-US" dirty="0"/>
              <a:t>Takes Brittainy in 72 hours</a:t>
            </a:r>
          </a:p>
          <a:p>
            <a:pPr marL="285750" indent="-285750">
              <a:buFont typeface="Arial" panose="020B0604020202020204" pitchFamily="34" charset="0"/>
              <a:buChar char="•"/>
            </a:pPr>
            <a:r>
              <a:rPr lang="en-US" dirty="0"/>
              <a:t>By August 25</a:t>
            </a:r>
            <a:r>
              <a:rPr lang="en-US" baseline="30000" dirty="0"/>
              <a:t>th</a:t>
            </a:r>
            <a:r>
              <a:rPr lang="en-US" dirty="0"/>
              <a:t>, allies capture Paris</a:t>
            </a:r>
          </a:p>
          <a:p>
            <a:pPr marL="285750" indent="-285750">
              <a:buFont typeface="Arial" panose="020B0604020202020204" pitchFamily="34" charset="0"/>
              <a:buChar char="•"/>
            </a:pPr>
            <a:r>
              <a:rPr lang="en-US" dirty="0"/>
              <a:t>In November of 44’, Patton pauses offensive to regroup</a:t>
            </a:r>
          </a:p>
        </p:txBody>
      </p:sp>
      <p:pic>
        <p:nvPicPr>
          <p:cNvPr id="6" name="Picture 5">
            <a:extLst>
              <a:ext uri="{FF2B5EF4-FFF2-40B4-BE49-F238E27FC236}">
                <a16:creationId xmlns:a16="http://schemas.microsoft.com/office/drawing/2014/main" id="{A31EE797-EC89-5A3A-3DB2-1DC17E47B900}"/>
              </a:ext>
            </a:extLst>
          </p:cNvPr>
          <p:cNvPicPr>
            <a:picLocks noChangeAspect="1"/>
          </p:cNvPicPr>
          <p:nvPr/>
        </p:nvPicPr>
        <p:blipFill>
          <a:blip r:embed="rId3"/>
          <a:stretch>
            <a:fillRect/>
          </a:stretch>
        </p:blipFill>
        <p:spPr>
          <a:xfrm>
            <a:off x="4340327" y="6716109"/>
            <a:ext cx="4094223" cy="5154247"/>
          </a:xfrm>
          <a:prstGeom prst="rect">
            <a:avLst/>
          </a:prstGeom>
        </p:spPr>
      </p:pic>
      <p:pic>
        <p:nvPicPr>
          <p:cNvPr id="8" name="Picture 7">
            <a:extLst>
              <a:ext uri="{FF2B5EF4-FFF2-40B4-BE49-F238E27FC236}">
                <a16:creationId xmlns:a16="http://schemas.microsoft.com/office/drawing/2014/main" id="{646FC5BB-065B-8928-F4DA-5CA7F5BBDE06}"/>
              </a:ext>
            </a:extLst>
          </p:cNvPr>
          <p:cNvPicPr>
            <a:picLocks noChangeAspect="1"/>
          </p:cNvPicPr>
          <p:nvPr/>
        </p:nvPicPr>
        <p:blipFill>
          <a:blip r:embed="rId4"/>
          <a:stretch>
            <a:fillRect/>
          </a:stretch>
        </p:blipFill>
        <p:spPr>
          <a:xfrm>
            <a:off x="193463" y="9112468"/>
            <a:ext cx="3908128" cy="2947245"/>
          </a:xfrm>
          <a:prstGeom prst="rect">
            <a:avLst/>
          </a:prstGeom>
        </p:spPr>
      </p:pic>
    </p:spTree>
    <p:extLst>
      <p:ext uri="{BB962C8B-B14F-4D97-AF65-F5344CB8AC3E}">
        <p14:creationId xmlns:p14="http://schemas.microsoft.com/office/powerpoint/2010/main" val="105541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4104B-C9D1-B119-6F2B-E351B9BB8C21}"/>
              </a:ext>
            </a:extLst>
          </p:cNvPr>
          <p:cNvPicPr>
            <a:picLocks noChangeAspect="1"/>
          </p:cNvPicPr>
          <p:nvPr/>
        </p:nvPicPr>
        <p:blipFill>
          <a:blip r:embed="rId2"/>
          <a:stretch>
            <a:fillRect/>
          </a:stretch>
        </p:blipFill>
        <p:spPr>
          <a:xfrm>
            <a:off x="938011" y="0"/>
            <a:ext cx="6611273" cy="4505954"/>
          </a:xfrm>
          <a:prstGeom prst="rect">
            <a:avLst/>
          </a:prstGeom>
        </p:spPr>
      </p:pic>
      <p:sp>
        <p:nvSpPr>
          <p:cNvPr id="4" name="TextBox 3">
            <a:extLst>
              <a:ext uri="{FF2B5EF4-FFF2-40B4-BE49-F238E27FC236}">
                <a16:creationId xmlns:a16="http://schemas.microsoft.com/office/drawing/2014/main" id="{128ADF1D-1519-F0E2-41B2-9E71838429D1}"/>
              </a:ext>
            </a:extLst>
          </p:cNvPr>
          <p:cNvSpPr txBox="1"/>
          <p:nvPr/>
        </p:nvSpPr>
        <p:spPr>
          <a:xfrm>
            <a:off x="1" y="450549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Interventions in Latin America</a:t>
            </a:r>
          </a:p>
          <a:p>
            <a:pPr marL="742950" lvl="1" indent="-285750">
              <a:buFont typeface="Arial" panose="020B0604020202020204" pitchFamily="34" charset="0"/>
              <a:buChar char="•"/>
            </a:pPr>
            <a:r>
              <a:rPr lang="en-US" dirty="0"/>
              <a:t>Goals throughout the campaigns: Stabilize region, prevent reestablishment of colonies</a:t>
            </a:r>
          </a:p>
          <a:p>
            <a:pPr marL="742950" lvl="1" indent="-285750">
              <a:buFont typeface="Arial" panose="020B0604020202020204" pitchFamily="34" charset="0"/>
              <a:buChar char="•"/>
            </a:pPr>
            <a:r>
              <a:rPr lang="en-US" dirty="0"/>
              <a:t>Mexico 1914</a:t>
            </a:r>
          </a:p>
          <a:p>
            <a:pPr marL="1200150" lvl="2" indent="-285750">
              <a:buFont typeface="Arial" panose="020B0604020202020204" pitchFamily="34" charset="0"/>
              <a:buChar char="•"/>
            </a:pPr>
            <a:r>
              <a:rPr lang="en-US" dirty="0"/>
              <a:t>In 1913, Victoriano Huerta led a coup against the government, and civil war almost immediately erupted.</a:t>
            </a:r>
          </a:p>
          <a:p>
            <a:pPr marL="1200150" lvl="2" indent="-285750">
              <a:buFont typeface="Arial" panose="020B0604020202020204" pitchFamily="34" charset="0"/>
              <a:buChar char="•"/>
            </a:pPr>
            <a:r>
              <a:rPr lang="en-US" dirty="0"/>
              <a:t>Germans were trying to send military aid through Veracruz, and America didn’t like that, so The Americans invaded the port with a force lead by Frank Fletcher</a:t>
            </a:r>
          </a:p>
          <a:p>
            <a:pPr marL="1657350" lvl="3" indent="-285750">
              <a:buFont typeface="Arial" panose="020B0604020202020204" pitchFamily="34" charset="0"/>
              <a:buChar char="•"/>
            </a:pPr>
            <a:r>
              <a:rPr lang="en-US" dirty="0"/>
              <a:t>The initial troops that got there were bogged down in street fighting, but marines came in and used similar tactics to the ones used by Zachary Taylor in Monterrey</a:t>
            </a:r>
          </a:p>
        </p:txBody>
      </p:sp>
      <p:pic>
        <p:nvPicPr>
          <p:cNvPr id="6" name="Picture 5">
            <a:extLst>
              <a:ext uri="{FF2B5EF4-FFF2-40B4-BE49-F238E27FC236}">
                <a16:creationId xmlns:a16="http://schemas.microsoft.com/office/drawing/2014/main" id="{06CD906D-687E-F5EF-38C8-FC9988081DBC}"/>
              </a:ext>
            </a:extLst>
          </p:cNvPr>
          <p:cNvPicPr>
            <a:picLocks noChangeAspect="1"/>
          </p:cNvPicPr>
          <p:nvPr/>
        </p:nvPicPr>
        <p:blipFill>
          <a:blip r:embed="rId3"/>
          <a:stretch>
            <a:fillRect/>
          </a:stretch>
        </p:blipFill>
        <p:spPr>
          <a:xfrm>
            <a:off x="0" y="8462356"/>
            <a:ext cx="5031958" cy="3365374"/>
          </a:xfrm>
          <a:prstGeom prst="rect">
            <a:avLst/>
          </a:prstGeom>
        </p:spPr>
      </p:pic>
      <p:pic>
        <p:nvPicPr>
          <p:cNvPr id="8" name="Picture 7">
            <a:extLst>
              <a:ext uri="{FF2B5EF4-FFF2-40B4-BE49-F238E27FC236}">
                <a16:creationId xmlns:a16="http://schemas.microsoft.com/office/drawing/2014/main" id="{688B029F-E8EF-BADD-9E1A-786F87F8CB25}"/>
              </a:ext>
            </a:extLst>
          </p:cNvPr>
          <p:cNvPicPr>
            <a:picLocks noChangeAspect="1"/>
          </p:cNvPicPr>
          <p:nvPr/>
        </p:nvPicPr>
        <p:blipFill>
          <a:blip r:embed="rId4"/>
          <a:stretch>
            <a:fillRect/>
          </a:stretch>
        </p:blipFill>
        <p:spPr>
          <a:xfrm>
            <a:off x="5024724" y="8711468"/>
            <a:ext cx="3662076" cy="2906774"/>
          </a:xfrm>
          <a:prstGeom prst="rect">
            <a:avLst/>
          </a:prstGeom>
        </p:spPr>
      </p:pic>
    </p:spTree>
    <p:extLst>
      <p:ext uri="{BB962C8B-B14F-4D97-AF65-F5344CB8AC3E}">
        <p14:creationId xmlns:p14="http://schemas.microsoft.com/office/powerpoint/2010/main" val="34601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B705-687B-F118-68F1-06146B04211F}"/>
              </a:ext>
            </a:extLst>
          </p:cNvPr>
          <p:cNvPicPr>
            <a:picLocks noChangeAspect="1"/>
          </p:cNvPicPr>
          <p:nvPr/>
        </p:nvPicPr>
        <p:blipFill>
          <a:blip r:embed="rId2"/>
          <a:stretch>
            <a:fillRect/>
          </a:stretch>
        </p:blipFill>
        <p:spPr>
          <a:xfrm>
            <a:off x="1708429" y="0"/>
            <a:ext cx="4639322" cy="2981741"/>
          </a:xfrm>
          <a:prstGeom prst="rect">
            <a:avLst/>
          </a:prstGeom>
        </p:spPr>
      </p:pic>
      <p:sp>
        <p:nvSpPr>
          <p:cNvPr id="4" name="TextBox 3">
            <a:extLst>
              <a:ext uri="{FF2B5EF4-FFF2-40B4-BE49-F238E27FC236}">
                <a16:creationId xmlns:a16="http://schemas.microsoft.com/office/drawing/2014/main" id="{246F611F-FF47-1856-84A4-F2907635F40B}"/>
              </a:ext>
            </a:extLst>
          </p:cNvPr>
          <p:cNvSpPr txBox="1"/>
          <p:nvPr/>
        </p:nvSpPr>
        <p:spPr>
          <a:xfrm>
            <a:off x="0" y="320040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Battle of the Bulge (Largest battle in American Military History)</a:t>
            </a:r>
          </a:p>
          <a:p>
            <a:pPr marL="742950" lvl="1" indent="-285750">
              <a:buFont typeface="Arial" panose="020B0604020202020204" pitchFamily="34" charset="0"/>
              <a:buChar char="•"/>
            </a:pPr>
            <a:r>
              <a:rPr lang="en-US" dirty="0"/>
              <a:t>Hitler orders counter-attack in December of 44’</a:t>
            </a:r>
          </a:p>
          <a:p>
            <a:pPr marL="1200150" lvl="2" indent="-285750">
              <a:buFont typeface="Arial" panose="020B0604020202020204" pitchFamily="34" charset="0"/>
              <a:buChar char="•"/>
            </a:pPr>
            <a:r>
              <a:rPr lang="en-US" dirty="0"/>
              <a:t>Starts attack in terrible weather to minimize allied air superiority</a:t>
            </a:r>
          </a:p>
          <a:p>
            <a:pPr marL="742950" lvl="1" indent="-285750">
              <a:buFont typeface="Arial" panose="020B0604020202020204" pitchFamily="34" charset="0"/>
              <a:buChar char="•"/>
            </a:pPr>
            <a:r>
              <a:rPr lang="en-US" dirty="0"/>
              <a:t>Eisenhower’s defense strategy</a:t>
            </a:r>
          </a:p>
          <a:p>
            <a:pPr marL="1200150" lvl="2" indent="-285750">
              <a:buFont typeface="Arial" panose="020B0604020202020204" pitchFamily="34" charset="0"/>
              <a:buChar char="•"/>
            </a:pPr>
            <a:r>
              <a:rPr lang="en-US" dirty="0"/>
              <a:t>Hold Bastogne at all costs; it is a transport hub</a:t>
            </a:r>
          </a:p>
          <a:p>
            <a:pPr marL="1200150" lvl="2" indent="-285750">
              <a:buFont typeface="Arial" panose="020B0604020202020204" pitchFamily="34" charset="0"/>
              <a:buChar char="•"/>
            </a:pPr>
            <a:r>
              <a:rPr lang="en-US" dirty="0"/>
              <a:t>Use Jeep to transport men quickly to the Bulge</a:t>
            </a:r>
          </a:p>
          <a:p>
            <a:pPr marL="1657350" lvl="3" indent="-285750">
              <a:buFont typeface="Arial" panose="020B0604020202020204" pitchFamily="34" charset="0"/>
              <a:buChar char="•"/>
            </a:pPr>
            <a:r>
              <a:rPr lang="en-US" dirty="0"/>
              <a:t>Unprecedented movement of 200,000 troops to the front line in the 1</a:t>
            </a:r>
            <a:r>
              <a:rPr lang="en-US" baseline="30000" dirty="0"/>
              <a:t>st</a:t>
            </a:r>
            <a:r>
              <a:rPr lang="en-US" dirty="0"/>
              <a:t> week of fighting</a:t>
            </a:r>
          </a:p>
          <a:p>
            <a:pPr marL="1200150" lvl="2" indent="-285750">
              <a:buFont typeface="Arial" panose="020B0604020202020204" pitchFamily="34" charset="0"/>
              <a:buChar char="•"/>
            </a:pPr>
            <a:r>
              <a:rPr lang="en-US" dirty="0"/>
              <a:t>Counter-attack works, Germany is doomed</a:t>
            </a:r>
          </a:p>
        </p:txBody>
      </p:sp>
      <p:pic>
        <p:nvPicPr>
          <p:cNvPr id="6" name="Picture 5">
            <a:extLst>
              <a:ext uri="{FF2B5EF4-FFF2-40B4-BE49-F238E27FC236}">
                <a16:creationId xmlns:a16="http://schemas.microsoft.com/office/drawing/2014/main" id="{6534B16F-9C5E-B84E-EB28-CE0351664952}"/>
              </a:ext>
            </a:extLst>
          </p:cNvPr>
          <p:cNvPicPr>
            <a:picLocks noChangeAspect="1"/>
          </p:cNvPicPr>
          <p:nvPr/>
        </p:nvPicPr>
        <p:blipFill>
          <a:blip r:embed="rId3"/>
          <a:stretch>
            <a:fillRect/>
          </a:stretch>
        </p:blipFill>
        <p:spPr>
          <a:xfrm>
            <a:off x="1877828" y="5962847"/>
            <a:ext cx="4475676" cy="3281180"/>
          </a:xfrm>
          <a:prstGeom prst="rect">
            <a:avLst/>
          </a:prstGeom>
        </p:spPr>
      </p:pic>
      <p:pic>
        <p:nvPicPr>
          <p:cNvPr id="8" name="Picture 7">
            <a:extLst>
              <a:ext uri="{FF2B5EF4-FFF2-40B4-BE49-F238E27FC236}">
                <a16:creationId xmlns:a16="http://schemas.microsoft.com/office/drawing/2014/main" id="{28BD3161-9670-AFED-E817-DE7352955CD7}"/>
              </a:ext>
            </a:extLst>
          </p:cNvPr>
          <p:cNvPicPr>
            <a:picLocks noChangeAspect="1"/>
          </p:cNvPicPr>
          <p:nvPr/>
        </p:nvPicPr>
        <p:blipFill>
          <a:blip r:embed="rId4"/>
          <a:stretch>
            <a:fillRect/>
          </a:stretch>
        </p:blipFill>
        <p:spPr>
          <a:xfrm>
            <a:off x="2516173" y="9371541"/>
            <a:ext cx="3632378" cy="2804693"/>
          </a:xfrm>
          <a:prstGeom prst="rect">
            <a:avLst/>
          </a:prstGeom>
        </p:spPr>
      </p:pic>
    </p:spTree>
    <p:extLst>
      <p:ext uri="{BB962C8B-B14F-4D97-AF65-F5344CB8AC3E}">
        <p14:creationId xmlns:p14="http://schemas.microsoft.com/office/powerpoint/2010/main" val="38021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7AB0E-DCAE-7161-9494-DEE5A11CD417}"/>
              </a:ext>
            </a:extLst>
          </p:cNvPr>
          <p:cNvPicPr>
            <a:picLocks noChangeAspect="1"/>
          </p:cNvPicPr>
          <p:nvPr/>
        </p:nvPicPr>
        <p:blipFill>
          <a:blip r:embed="rId2"/>
          <a:stretch>
            <a:fillRect/>
          </a:stretch>
        </p:blipFill>
        <p:spPr>
          <a:xfrm>
            <a:off x="1754249" y="0"/>
            <a:ext cx="4610743" cy="3486637"/>
          </a:xfrm>
          <a:prstGeom prst="rect">
            <a:avLst/>
          </a:prstGeom>
        </p:spPr>
      </p:pic>
      <p:sp>
        <p:nvSpPr>
          <p:cNvPr id="4" name="TextBox 3">
            <a:extLst>
              <a:ext uri="{FF2B5EF4-FFF2-40B4-BE49-F238E27FC236}">
                <a16:creationId xmlns:a16="http://schemas.microsoft.com/office/drawing/2014/main" id="{B4D0A9DB-9F79-B75D-E383-9C5E65483D7C}"/>
              </a:ext>
            </a:extLst>
          </p:cNvPr>
          <p:cNvSpPr txBox="1"/>
          <p:nvPr/>
        </p:nvSpPr>
        <p:spPr>
          <a:xfrm>
            <a:off x="0" y="3578773"/>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Yalta Conference</a:t>
            </a:r>
          </a:p>
          <a:p>
            <a:pPr marL="742950" lvl="1" indent="-285750">
              <a:buFont typeface="Arial" panose="020B0604020202020204" pitchFamily="34" charset="0"/>
              <a:buChar char="•"/>
            </a:pPr>
            <a:r>
              <a:rPr lang="en-US" dirty="0"/>
              <a:t>Allied forces converging on Berlin; allied leaders mead in Yalta in February of 1945</a:t>
            </a:r>
          </a:p>
          <a:p>
            <a:pPr marL="742950" lvl="1" indent="-285750">
              <a:buFont typeface="Arial" panose="020B0604020202020204" pitchFamily="34" charset="0"/>
              <a:buChar char="•"/>
            </a:pPr>
            <a:r>
              <a:rPr lang="en-US" dirty="0"/>
              <a:t>Stalin held all cards, as they were closest to Berlin</a:t>
            </a:r>
          </a:p>
          <a:p>
            <a:pPr marL="1200150" lvl="2" indent="-285750">
              <a:buFont typeface="Arial" panose="020B0604020202020204" pitchFamily="34" charset="0"/>
              <a:buChar char="•"/>
            </a:pPr>
            <a:r>
              <a:rPr lang="en-US" dirty="0"/>
              <a:t>Stalin demanded and got control of Eastern Europe</a:t>
            </a:r>
          </a:p>
        </p:txBody>
      </p:sp>
      <p:sp>
        <p:nvSpPr>
          <p:cNvPr id="6" name="TextBox 5">
            <a:extLst>
              <a:ext uri="{FF2B5EF4-FFF2-40B4-BE49-F238E27FC236}">
                <a16:creationId xmlns:a16="http://schemas.microsoft.com/office/drawing/2014/main" id="{18F6468B-510F-F355-A278-9ED63015B885}"/>
              </a:ext>
            </a:extLst>
          </p:cNvPr>
          <p:cNvSpPr txBox="1"/>
          <p:nvPr/>
        </p:nvSpPr>
        <p:spPr>
          <a:xfrm>
            <a:off x="1" y="5109970"/>
            <a:ext cx="8686799" cy="830997"/>
          </a:xfrm>
          <a:prstGeom prst="rect">
            <a:avLst/>
          </a:prstGeom>
          <a:noFill/>
        </p:spPr>
        <p:txBody>
          <a:bodyPr wrap="square" rtlCol="0">
            <a:spAutoFit/>
          </a:bodyPr>
          <a:lstStyle/>
          <a:p>
            <a:pPr algn="ctr"/>
            <a:r>
              <a:rPr lang="en-US" sz="4800" dirty="0"/>
              <a:t>Atomic Bomb</a:t>
            </a:r>
          </a:p>
        </p:txBody>
      </p:sp>
      <p:sp>
        <p:nvSpPr>
          <p:cNvPr id="7" name="TextBox 6">
            <a:extLst>
              <a:ext uri="{FF2B5EF4-FFF2-40B4-BE49-F238E27FC236}">
                <a16:creationId xmlns:a16="http://schemas.microsoft.com/office/drawing/2014/main" id="{3AAD1BFB-06B7-CD6D-4D6A-2A91829BF5C9}"/>
              </a:ext>
            </a:extLst>
          </p:cNvPr>
          <p:cNvSpPr txBox="1"/>
          <p:nvPr/>
        </p:nvSpPr>
        <p:spPr>
          <a:xfrm>
            <a:off x="0" y="5880538"/>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USA able to focus on Japan once Germany falls</a:t>
            </a:r>
          </a:p>
          <a:p>
            <a:pPr marL="285750" indent="-285750">
              <a:buFont typeface="Arial" panose="020B0604020202020204" pitchFamily="34" charset="0"/>
              <a:buChar char="•"/>
            </a:pPr>
            <a:r>
              <a:rPr lang="en-US" dirty="0"/>
              <a:t>Strategic bombing of Japan</a:t>
            </a:r>
          </a:p>
          <a:p>
            <a:pPr marL="742950" lvl="1" indent="-285750">
              <a:buFont typeface="Arial" panose="020B0604020202020204" pitchFamily="34" charset="0"/>
              <a:buChar char="•"/>
            </a:pPr>
            <a:r>
              <a:rPr lang="en-US" dirty="0"/>
              <a:t>After taking the Mariana islands, it was possible to bomb mainland Japan</a:t>
            </a:r>
          </a:p>
          <a:p>
            <a:pPr marL="1200150" lvl="2" indent="-285750">
              <a:buFont typeface="Arial" panose="020B0604020202020204" pitchFamily="34" charset="0"/>
              <a:buChar char="•"/>
            </a:pPr>
            <a:r>
              <a:rPr lang="en-US" dirty="0"/>
              <a:t>However, this was made difficult because of a radio station on Iwo Jima</a:t>
            </a:r>
          </a:p>
          <a:p>
            <a:pPr marL="742950" lvl="1" indent="-285750">
              <a:buFont typeface="Arial" panose="020B0604020202020204" pitchFamily="34" charset="0"/>
              <a:buChar char="•"/>
            </a:pPr>
            <a:r>
              <a:rPr lang="en-US" dirty="0"/>
              <a:t>Curtis LeMay made new strategic bombing coordinator</a:t>
            </a:r>
          </a:p>
          <a:p>
            <a:pPr marL="1200150" lvl="2" indent="-285750">
              <a:buFont typeface="Arial" panose="020B0604020202020204" pitchFamily="34" charset="0"/>
              <a:buChar char="•"/>
            </a:pPr>
            <a:r>
              <a:rPr lang="en-US" dirty="0"/>
              <a:t>His strategy is to use nighttime low altitude firebombing</a:t>
            </a:r>
          </a:p>
          <a:p>
            <a:pPr marL="1200150" lvl="2" indent="-285750">
              <a:buFont typeface="Arial" panose="020B0604020202020204" pitchFamily="34" charset="0"/>
              <a:buChar char="•"/>
            </a:pPr>
            <a:r>
              <a:rPr lang="en-US" dirty="0"/>
              <a:t>He also has carriers perform bombing raids</a:t>
            </a:r>
          </a:p>
          <a:p>
            <a:pPr marL="742950" lvl="1" indent="-285750">
              <a:buFont typeface="Arial" panose="020B0604020202020204" pitchFamily="34" charset="0"/>
              <a:buChar char="•"/>
            </a:pPr>
            <a:r>
              <a:rPr lang="en-US" dirty="0"/>
              <a:t>Even with the firebombing and carrier strikes, Japan still wouldn’t surrender</a:t>
            </a:r>
          </a:p>
          <a:p>
            <a:pPr marL="285750" indent="-285750">
              <a:buFont typeface="Arial" panose="020B0604020202020204" pitchFamily="34" charset="0"/>
              <a:buChar char="•"/>
            </a:pPr>
            <a:r>
              <a:rPr lang="en-US" dirty="0"/>
              <a:t>Operation Olympic: First plan to capitulate Japan</a:t>
            </a:r>
          </a:p>
          <a:p>
            <a:pPr marL="742950" lvl="1" indent="-285750">
              <a:buFont typeface="Arial" panose="020B0604020202020204" pitchFamily="34" charset="0"/>
              <a:buChar char="•"/>
            </a:pPr>
            <a:r>
              <a:rPr lang="en-US" dirty="0"/>
              <a:t>Blockade and bomb until they give up (but they weren’t going to give up)</a:t>
            </a:r>
          </a:p>
          <a:p>
            <a:pPr marL="285750" indent="-285750">
              <a:buFont typeface="Arial" panose="020B0604020202020204" pitchFamily="34" charset="0"/>
              <a:buChar char="•"/>
            </a:pPr>
            <a:r>
              <a:rPr lang="en-US" dirty="0"/>
              <a:t>Operation Downfall</a:t>
            </a:r>
          </a:p>
          <a:p>
            <a:pPr marL="742950" lvl="1" indent="-285750">
              <a:buFont typeface="Arial" panose="020B0604020202020204" pitchFamily="34" charset="0"/>
              <a:buChar char="•"/>
            </a:pPr>
            <a:r>
              <a:rPr lang="en-US" dirty="0"/>
              <a:t>Correctly assumed that Japan wouldn’t surrender due to operation Olympic</a:t>
            </a:r>
          </a:p>
          <a:p>
            <a:pPr marL="742950" lvl="1" indent="-285750">
              <a:buFont typeface="Arial" panose="020B0604020202020204" pitchFamily="34" charset="0"/>
              <a:buChar char="•"/>
            </a:pPr>
            <a:r>
              <a:rPr lang="en-US" dirty="0"/>
              <a:t>Operation Olympic would be the first phase of Downfall, followed by an invasion of Japan</a:t>
            </a:r>
          </a:p>
          <a:p>
            <a:pPr marL="742950" lvl="1" indent="-285750">
              <a:buFont typeface="Arial" panose="020B0604020202020204" pitchFamily="34" charset="0"/>
              <a:buChar char="•"/>
            </a:pPr>
            <a:r>
              <a:rPr lang="en-US" dirty="0"/>
              <a:t>1,137 warships, 15,000 aircraft and lots of landing craft were going to be needed for the invasion</a:t>
            </a:r>
          </a:p>
          <a:p>
            <a:pPr marL="742950" lvl="1" indent="-285750">
              <a:buFont typeface="Arial" panose="020B0604020202020204" pitchFamily="34" charset="0"/>
              <a:buChar char="•"/>
            </a:pPr>
            <a:r>
              <a:rPr lang="en-US" dirty="0"/>
              <a:t>At the time the plan was made, no one doubted this would happen</a:t>
            </a:r>
          </a:p>
        </p:txBody>
      </p:sp>
    </p:spTree>
    <p:extLst>
      <p:ext uri="{BB962C8B-B14F-4D97-AF65-F5344CB8AC3E}">
        <p14:creationId xmlns:p14="http://schemas.microsoft.com/office/powerpoint/2010/main" val="128518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83A8-8B67-F6FB-39AC-A534E6B81E5F}"/>
              </a:ext>
            </a:extLst>
          </p:cNvPr>
          <p:cNvPicPr>
            <a:picLocks noChangeAspect="1"/>
          </p:cNvPicPr>
          <p:nvPr/>
        </p:nvPicPr>
        <p:blipFill>
          <a:blip r:embed="rId2"/>
          <a:stretch>
            <a:fillRect/>
          </a:stretch>
        </p:blipFill>
        <p:spPr>
          <a:xfrm>
            <a:off x="1221915" y="0"/>
            <a:ext cx="5801535" cy="3839111"/>
          </a:xfrm>
          <a:prstGeom prst="rect">
            <a:avLst/>
          </a:prstGeom>
        </p:spPr>
      </p:pic>
      <p:sp>
        <p:nvSpPr>
          <p:cNvPr id="4" name="TextBox 3">
            <a:extLst>
              <a:ext uri="{FF2B5EF4-FFF2-40B4-BE49-F238E27FC236}">
                <a16:creationId xmlns:a16="http://schemas.microsoft.com/office/drawing/2014/main" id="{9EEB5B93-FDE6-6611-7DD5-7FAF5CF1E7CE}"/>
              </a:ext>
            </a:extLst>
          </p:cNvPr>
          <p:cNvSpPr txBox="1"/>
          <p:nvPr/>
        </p:nvSpPr>
        <p:spPr>
          <a:xfrm>
            <a:off x="0" y="4099034"/>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12</a:t>
            </a:r>
            <a:r>
              <a:rPr lang="en-US" baseline="30000" dirty="0"/>
              <a:t>th</a:t>
            </a:r>
            <a:r>
              <a:rPr lang="en-US" dirty="0"/>
              <a:t> April 45’ FDR dies, and Truman comes into office.</a:t>
            </a:r>
          </a:p>
          <a:p>
            <a:pPr marL="742950" lvl="1" indent="-285750">
              <a:buFont typeface="Arial" panose="020B0604020202020204" pitchFamily="34" charset="0"/>
              <a:buChar char="•"/>
            </a:pPr>
            <a:r>
              <a:rPr lang="en-US" dirty="0"/>
              <a:t>Truman decides to use the Manhattan project</a:t>
            </a:r>
          </a:p>
          <a:p>
            <a:pPr marL="1200150" lvl="2" indent="-285750">
              <a:buFont typeface="Arial" panose="020B0604020202020204" pitchFamily="34" charset="0"/>
              <a:buChar char="•"/>
            </a:pPr>
            <a:r>
              <a:rPr lang="en-US" dirty="0"/>
              <a:t>He had no doubt the bomb would be used against Japan</a:t>
            </a:r>
          </a:p>
          <a:p>
            <a:pPr marL="742950" lvl="1" indent="-285750">
              <a:buFont typeface="Arial" panose="020B0604020202020204" pitchFamily="34" charset="0"/>
              <a:buChar char="•"/>
            </a:pPr>
            <a:r>
              <a:rPr lang="en-US" dirty="0"/>
              <a:t>Choses to use the bombs as a surprise attack</a:t>
            </a:r>
          </a:p>
          <a:p>
            <a:pPr marL="742950" lvl="1" indent="-285750">
              <a:buFont typeface="Arial" panose="020B0604020202020204" pitchFamily="34" charset="0"/>
              <a:buChar char="•"/>
            </a:pPr>
            <a:r>
              <a:rPr lang="en-US" dirty="0"/>
              <a:t>The firebombing has already killed hundreds of thousands of people, so why not just use the nuke</a:t>
            </a:r>
          </a:p>
          <a:p>
            <a:pPr marL="742950" lvl="1" indent="-285750">
              <a:buFont typeface="Arial" panose="020B0604020202020204" pitchFamily="34" charset="0"/>
              <a:buChar char="•"/>
            </a:pPr>
            <a:r>
              <a:rPr lang="en-US" dirty="0"/>
              <a:t>The Hiroshima bomb kills 40 thousand instantly, kills 100,000 more from burns and radiation poisoning</a:t>
            </a:r>
          </a:p>
          <a:p>
            <a:pPr marL="1200150" lvl="2" indent="-285750">
              <a:buFont typeface="Arial" panose="020B0604020202020204" pitchFamily="34" charset="0"/>
              <a:buChar char="•"/>
            </a:pPr>
            <a:r>
              <a:rPr lang="en-US" dirty="0"/>
              <a:t>Japan didn’t believe what had happened until the second bomb was dropped</a:t>
            </a:r>
          </a:p>
          <a:p>
            <a:pPr marL="1657350" lvl="3" indent="-285750">
              <a:buFont typeface="Arial" panose="020B0604020202020204" pitchFamily="34" charset="0"/>
              <a:buChar char="•"/>
            </a:pPr>
            <a:r>
              <a:rPr lang="en-US" dirty="0"/>
              <a:t>Only after the second bomb Japan surrendered at request from the Emperor</a:t>
            </a:r>
          </a:p>
        </p:txBody>
      </p:sp>
      <p:pic>
        <p:nvPicPr>
          <p:cNvPr id="6" name="Picture 5">
            <a:extLst>
              <a:ext uri="{FF2B5EF4-FFF2-40B4-BE49-F238E27FC236}">
                <a16:creationId xmlns:a16="http://schemas.microsoft.com/office/drawing/2014/main" id="{608CC0ED-8F7E-8FE6-B320-C7E4871C169B}"/>
              </a:ext>
            </a:extLst>
          </p:cNvPr>
          <p:cNvPicPr>
            <a:picLocks noChangeAspect="1"/>
          </p:cNvPicPr>
          <p:nvPr/>
        </p:nvPicPr>
        <p:blipFill>
          <a:blip r:embed="rId3"/>
          <a:stretch>
            <a:fillRect/>
          </a:stretch>
        </p:blipFill>
        <p:spPr>
          <a:xfrm>
            <a:off x="2807115" y="7204836"/>
            <a:ext cx="4239217" cy="4782217"/>
          </a:xfrm>
          <a:prstGeom prst="rect">
            <a:avLst/>
          </a:prstGeom>
        </p:spPr>
      </p:pic>
    </p:spTree>
    <p:extLst>
      <p:ext uri="{BB962C8B-B14F-4D97-AF65-F5344CB8AC3E}">
        <p14:creationId xmlns:p14="http://schemas.microsoft.com/office/powerpoint/2010/main" val="40235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5859A-6FEC-76B2-8AC2-41C533C2D7CE}"/>
              </a:ext>
            </a:extLst>
          </p:cNvPr>
          <p:cNvSpPr txBox="1"/>
          <p:nvPr/>
        </p:nvSpPr>
        <p:spPr>
          <a:xfrm>
            <a:off x="1" y="0"/>
            <a:ext cx="8686799" cy="984885"/>
          </a:xfrm>
          <a:prstGeom prst="rect">
            <a:avLst/>
          </a:prstGeom>
          <a:noFill/>
        </p:spPr>
        <p:txBody>
          <a:bodyPr wrap="square" rtlCol="0">
            <a:spAutoFit/>
          </a:bodyPr>
          <a:lstStyle/>
          <a:p>
            <a:pPr algn="ctr"/>
            <a:r>
              <a:rPr lang="en-US" sz="4800" dirty="0"/>
              <a:t>With The Old Breed</a:t>
            </a:r>
          </a:p>
          <a:p>
            <a:pPr algn="ctr"/>
            <a:r>
              <a:rPr lang="en-US" sz="1000" dirty="0"/>
              <a:t>Sledge is in the 1</a:t>
            </a:r>
            <a:r>
              <a:rPr lang="en-US" sz="1000" baseline="30000" dirty="0"/>
              <a:t>st</a:t>
            </a:r>
            <a:r>
              <a:rPr lang="en-US" sz="1000" dirty="0"/>
              <a:t> division, 5</a:t>
            </a:r>
            <a:r>
              <a:rPr lang="en-US" sz="1000" baseline="30000" dirty="0"/>
              <a:t>th</a:t>
            </a:r>
            <a:r>
              <a:rPr lang="en-US" sz="1000" dirty="0"/>
              <a:t> marines, 3</a:t>
            </a:r>
            <a:r>
              <a:rPr lang="en-US" sz="1000" baseline="30000" dirty="0"/>
              <a:t>rd</a:t>
            </a:r>
            <a:r>
              <a:rPr lang="en-US" sz="1000" dirty="0"/>
              <a:t> battalion, K company</a:t>
            </a:r>
          </a:p>
        </p:txBody>
      </p:sp>
      <p:sp>
        <p:nvSpPr>
          <p:cNvPr id="3" name="TextBox 2">
            <a:extLst>
              <a:ext uri="{FF2B5EF4-FFF2-40B4-BE49-F238E27FC236}">
                <a16:creationId xmlns:a16="http://schemas.microsoft.com/office/drawing/2014/main" id="{1B110CFE-6BEE-5C5E-D228-4DDCAC516B0D}"/>
              </a:ext>
            </a:extLst>
          </p:cNvPr>
          <p:cNvSpPr txBox="1"/>
          <p:nvPr/>
        </p:nvSpPr>
        <p:spPr>
          <a:xfrm>
            <a:off x="0" y="961697"/>
            <a:ext cx="8686800" cy="1117228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Why did Sledge enlist in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wanted to enlist and fight during the war, but also didn’t want to be an ordinary enlisted man. He was in college, so he could have gotten a technical position if he waited until graduating. But he also believed that the war would end before he would finish college, and thus, he wouldn’t fight. So, when an enlistment officer offered him an opportunity to join an officer training program, he enlisted.</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How did Sledge’s training prepare him for combat? What training techniques did the Marines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use in boot camp and on Pavuvu?</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way Sledge described boot camp is very similar to how it is portrayed in movies. Drill Instructors harassed men to no end, and drills were carried out all day. However, Sledge’s hindsight he provides explicitly tells us how these processes prepared him for war. Staying up for 18 hours every day prepared him for battle where you would only get sleep once you died; keeping sharp ears allowed for quick actions once orders were given or detecting Japanese infiltrators at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Camp Elliot and Pavuvu, the training sledge went through was more oriented towards operating weapons. He was taught how to use mortars and flamethrowers. Towards the end of the regiment’s time on Pavuvu, the tasks the officers made them do were tiresome. This was intentional, as they were about to head to Pavuvu, and the officers wanted them angry and ready to fight. All of Sledge’s seasoned peers knew this was the case.</a:t>
            </a:r>
          </a:p>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techniques did officers use to train and discipline the men? What leadership traits did</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Sledge admire in his officers? What were examples of poor leaders?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boot camp, the drill instructors made lots of threats, so men stayed in line. Upon finishing bootcamp, there is an instant change in how the officers consider the marines, with the officer giving them the speech after bootcamp calling them men for the first time. From then on, the marines are still disciplined, but they aren’t harassed or berated as much as before, as both the men and the officers know they are the “best of the best” as marines and acted accordingly.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appreciated officers that outwardly showed that they cared for the men. Sledge admired Captain Haldane because of his attempt to get to know every man under his command. On top of that, he appreciated officers who were reassuring like his mortar teacher at Camp Elliot.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Haney is a good example of a poor leader. He is pretty unrelatable with his questionable hygiene routine, and before the battle of Peleliu, he hogged one of the only two restrooms available for the marines to use.</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12403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7163C-C59C-6A95-3120-0084E82F9652}"/>
              </a:ext>
            </a:extLst>
          </p:cNvPr>
          <p:cNvSpPr txBox="1"/>
          <p:nvPr/>
        </p:nvSpPr>
        <p:spPr>
          <a:xfrm>
            <a:off x="0" y="0"/>
            <a:ext cx="8686800" cy="951029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How did Sledge and his fellow Marines view the enemy? How did they treat the enemy?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They knew that the Japanese would do anything to win, like faking surrender at the beginning of the war. So, the marines knew that they would have to use backhanded tactics as well.</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Other marines seem to treat the Japanese worse than Sledge</a:t>
            </a:r>
            <a:r>
              <a:rPr lang="en-US" dirty="0">
                <a:solidFill>
                  <a:srgbClr val="000000"/>
                </a:solidFill>
                <a:latin typeface="Arial" panose="020B0604020202020204" pitchFamily="34" charset="0"/>
              </a:rPr>
              <a:t>. o</a:t>
            </a:r>
            <a:r>
              <a:rPr lang="en-US" b="0" i="0" dirty="0">
                <a:solidFill>
                  <a:srgbClr val="000000"/>
                </a:solidFill>
                <a:effectLst/>
                <a:latin typeface="Arial" panose="020B0604020202020204" pitchFamily="34" charset="0"/>
              </a:rPr>
              <a:t>n the initial beach assault on Peleliu, Sledge finds some dead Japanese soldiers, and some of his fellow marines use that time to loot the corpses. Sledge is shocked that the soldiers don’t seem to care about the dead, and this shows a difference in view between him and some of his fellow soldiers.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Even though Sledge dislikes the enemy, he still values them as human and that makes it difficult to see them in pain. While he still does his duty as a soldier to take out the enemy, seeing them dead or in pain leaves him with disgust and regret.</a:t>
            </a:r>
          </a:p>
          <a:p>
            <a:pPr marL="742950" lvl="1" indent="-285750">
              <a:buFont typeface="Arial" panose="020B0604020202020204" pitchFamily="34" charset="0"/>
              <a:buChar char="•"/>
            </a:pPr>
            <a:r>
              <a:rPr lang="en-US" b="0" i="0" dirty="0">
                <a:solidFill>
                  <a:srgbClr val="000000"/>
                </a:solidFill>
                <a:effectLst/>
                <a:latin typeface="Arial" panose="020B0604020202020204" pitchFamily="34" charset="0"/>
              </a:rPr>
              <a:t>After </a:t>
            </a:r>
            <a:r>
              <a:rPr lang="en-US" dirty="0">
                <a:solidFill>
                  <a:srgbClr val="000000"/>
                </a:solidFill>
                <a:latin typeface="Arial" panose="020B0604020202020204" pitchFamily="34" charset="0"/>
              </a:rPr>
              <a:t>the company takes out a pillbox full of Japanese, they use the downtime to loot the corpses, taking knives, flags, and golden teeth. Sledge views these actions as barbaric and likens them to Indian warriors scalping their enemies. One guy even tries to take out a Japanese guy’s teeth before he had even died.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After Sledge saw the carcasses of marines that had been mutilated and humiliated, he never felt any remorse for the Japanese through the rest of the war.</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Japanese tactics on Peleliu? How were they different than what the Japanese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had done before?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earlier assaults, the Japanese would meet the marines on the beach with banzai charges and get slaughtered in the process. On Peleliu, the Japanese commander switched up the tactics by spreading his men throughout the island in caves and holes to catch Americans off guard. Sledge also notes how the Japanese had refined their infiltration tactics to be more effective.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evade American scouts, the Japanese would only fire their artillery when they could inflict maximum damage. Immediately when their firing ceased, they would close the steel doors that housed their guns to avoid being destroyed by American weapons.</a:t>
            </a: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26940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838D6-73F9-3413-947B-EBD05BF89988}"/>
              </a:ext>
            </a:extLst>
          </p:cNvPr>
          <p:cNvSpPr txBox="1"/>
          <p:nvPr/>
        </p:nvSpPr>
        <p:spPr>
          <a:xfrm>
            <a:off x="0" y="0"/>
            <a:ext cx="8686800" cy="1228028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were the various emotions that Sledge felt during battle? What were his worst</a:t>
            </a:r>
            <a:r>
              <a:rPr lang="en-US" b="0" i="0" dirty="0">
                <a:solidFill>
                  <a:srgbClr val="000000"/>
                </a:solidFill>
                <a:effectLst/>
                <a:latin typeface="Lato" panose="020F0502020204030203" pitchFamily="34" charset="0"/>
              </a:rPr>
              <a:t> </a:t>
            </a:r>
            <a:r>
              <a:rPr lang="en-US" b="0" i="0" dirty="0">
                <a:solidFill>
                  <a:srgbClr val="000000"/>
                </a:solidFill>
                <a:effectLst/>
                <a:latin typeface="Arial" panose="020B0604020202020204" pitchFamily="34" charset="0"/>
              </a:rPr>
              <a:t>moments?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Sledge’s worst moment came during Peleliu, where on the day after D-day, his group of marines had to storm the airfield. Shells were landing everywhere, and the marines had to go through an open field with no cover, spare a few craters. Also, there weren’t any machines supporting them, which made the task even more difficult.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the amphibious assault on Ngesebus, Sledge and his group were attacking a pillbox, some Japanese soldiers came out with bayonets and charged them. Sledge describes how he felt excited and curious at the same time. This is unique because most of his time in battle is spent being worried. It was probably because after the entire time that they were trying to take out the soldiers in this pillbox, some of them just gave themselves up by doing a suicide charge.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During that same pillbox sequence, an amtrac comes to help the company and destroys the fort. After this happens, a Japanese soldier comes out running, and Sledge shoots him. This is the first time that Sledge is close enough to see someone he’s shot react to the pain. It fills him with shame and disgust. Sledge recognizes that this view is likely different than his fellow soldiers and is thankful that they can’t read his mind, as he wishes that he wasn’t overcome with these feelings.</a:t>
            </a:r>
            <a:endParaRPr lang="en-US"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went wrong and what went right for Company K during the fighting on Peleliu? What</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was the typical pattern of attack for a rifle company?</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At the beginning of the battle, Sledge’s battalion lost communication with the surrounding forces, leading to them to push farther than them and exposing their flanks. This caused a Sherman tank to assume that Sledge and his company were enemies and got fired at by their own men.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Another thing that went wrong happened during the night when a couple Japanese tried to infiltrate the foxholes. They didn’t accomplish much, but Bill was injured, and another man mistook him for a Japanese in the night and killed Bill. This was especially gut-wrenching to the marines because this could have been avoided if Sam had stayed up all night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Generally, the battle of Peleliu was bad for the marines. K company suffered 64% casualties and only 2 out of the 7 officers made it back to Pavuvu. With that being said, the attack on Ngesebus went well, with only a handful of marines being taken out compared to the </a:t>
            </a:r>
            <a:r>
              <a:rPr lang="en-US">
                <a:solidFill>
                  <a:srgbClr val="000000"/>
                </a:solidFill>
                <a:latin typeface="Arial" panose="020B0604020202020204" pitchFamily="34" charset="0"/>
              </a:rPr>
              <a:t>large number </a:t>
            </a:r>
            <a:r>
              <a:rPr lang="en-US" dirty="0">
                <a:solidFill>
                  <a:srgbClr val="000000"/>
                </a:solidFill>
                <a:latin typeface="Arial" panose="020B0604020202020204" pitchFamily="34" charset="0"/>
              </a:rPr>
              <a:t>of Japanese killed.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typical attack pattern for a rifle company goes like this: One or two mortars would fire on areas known or thought to harbor enemies. Light machine gun squads would fire on areas in front of the rifle platoons. Two out of the three rifle platoons would then move out in dispersed order, while the third was held in reserve. The mortars and machine guns would stop firing and the riflemen would move towards the objective. The machine guns would follow the riflemen, and the mortars would support if there was strong opposition.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990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30BB-E727-C23B-2B57-A1D2A881FF9E}"/>
              </a:ext>
            </a:extLst>
          </p:cNvPr>
          <p:cNvSpPr txBox="1"/>
          <p:nvPr/>
        </p:nvSpPr>
        <p:spPr>
          <a:xfrm>
            <a:off x="0" y="0"/>
            <a:ext cx="8686800" cy="78483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sights, sounds, smells, and physical touches on the skin were particularly difficult for Sledge? How does he try to explain the sensory experience of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first time Sledge saw a dead Japanese man with his guts open, Sledge couldn’t believe what he was seeing. He stood there in shock as some marines looted the corpses.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described hearing the artillery shells as the worst thing he had to endure throughout the war. To relate these experiences to the reader, he is very descriptive of every aspect of the shells, and makes analogies to experiences that non-soldiers would have experienced, like thunder</a:t>
            </a:r>
          </a:p>
          <a:p>
            <a:pPr marL="742950" lvl="1" indent="-285750">
              <a:buFont typeface="Arial" panose="020B0604020202020204" pitchFamily="34" charset="0"/>
              <a:buChar char="•"/>
            </a:pPr>
            <a:r>
              <a:rPr lang="en-US" dirty="0"/>
              <a:t>One of the toughest experiences for Sledge during Okinawa was fighting against the Shuri Line. The fighting was so rough in that area that it was impossible to retrieve all of the marine corpses. This took a huge toll on Sledge mentally, as he states that "I had heard and read that combat troops in many wars became hardened and insensitive to the sights of their own dead. I didn't find that to be the case at all with my own comrades." (Page 250). Sledge makes note of how disturbing seeing a group of 6 marines dead in the mud was to him.</a:t>
            </a:r>
            <a:endParaRPr lang="en-US" dirty="0">
              <a:solidFill>
                <a:srgbClr val="000000"/>
              </a:solidFill>
              <a:latin typeface="Lato" panose="020F0502020204030203"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What did the Pacific environment contribute to the suffering of the Marines?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extreme heat the marines had to endure was a huge difficulty to overcome. This exacerbated the water scarcity that plagued the marines and led to dehydration and heat exhaustion. The heat was so bad that four men were needed for each stretcher when recovering the wounded.</a:t>
            </a:r>
          </a:p>
          <a:p>
            <a:pPr marL="742950" lvl="1" indent="-285750">
              <a:buFont typeface="Arial" panose="020B0604020202020204" pitchFamily="34" charset="0"/>
              <a:buChar char="•"/>
            </a:pPr>
            <a:r>
              <a:rPr lang="en-US" dirty="0">
                <a:solidFill>
                  <a:srgbClr val="000000"/>
                </a:solidFill>
                <a:latin typeface="Arial" panose="020B0604020202020204" pitchFamily="34" charset="0"/>
              </a:rPr>
              <a:t>In a lot of scenarios, advancing on the enemy was difficult. The terrain made it hard to dig in, being that there was only a layer of sand covering coral rock, which was impossible to dig into.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The heat and humidity of the Pacific made the stench of decomposing bodies horrible. They would start stinking hours after death, and there was no way to stop it because of the lack of a layer of soil to cover them with.</a:t>
            </a:r>
          </a:p>
        </p:txBody>
      </p:sp>
    </p:spTree>
    <p:extLst>
      <p:ext uri="{BB962C8B-B14F-4D97-AF65-F5344CB8AC3E}">
        <p14:creationId xmlns:p14="http://schemas.microsoft.com/office/powerpoint/2010/main" val="148767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EB5B2-F79C-C651-0FFA-F08E1259688D}"/>
              </a:ext>
            </a:extLst>
          </p:cNvPr>
          <p:cNvSpPr txBox="1"/>
          <p:nvPr/>
        </p:nvSpPr>
        <p:spPr>
          <a:xfrm>
            <a:off x="0" y="0"/>
            <a:ext cx="8686800" cy="480131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Arial" panose="020B0604020202020204" pitchFamily="34" charset="0"/>
              </a:rPr>
              <a:t>What was different about Okinawa from Peleliu? What was different about Sledge in combat?</a:t>
            </a:r>
          </a:p>
          <a:p>
            <a:pPr marL="742950" lvl="1" indent="-285750">
              <a:buFont typeface="Arial" panose="020B0604020202020204" pitchFamily="34" charset="0"/>
              <a:buChar char="•"/>
            </a:pPr>
            <a:r>
              <a:rPr lang="en-US" dirty="0">
                <a:solidFill>
                  <a:srgbClr val="000000"/>
                </a:solidFill>
                <a:latin typeface="Arial" panose="020B0604020202020204" pitchFamily="34" charset="0"/>
              </a:rPr>
              <a:t>To start out, when the marines landed on Okinawa, there was no Japanese resistance. They had amassed all their forces in the South of the island. When fighting did occur, the Japanese made greater use of artillery and mortars. They also tried counteroffensives more frequently than in Peleliu. The biggest Japanese counteroffensive tried to take out the entire 1</a:t>
            </a:r>
            <a:r>
              <a:rPr lang="en-US" baseline="30000" dirty="0">
                <a:solidFill>
                  <a:srgbClr val="000000"/>
                </a:solidFill>
                <a:latin typeface="Arial" panose="020B0604020202020204" pitchFamily="34" charset="0"/>
              </a:rPr>
              <a:t>st</a:t>
            </a:r>
            <a:r>
              <a:rPr lang="en-US" dirty="0">
                <a:solidFill>
                  <a:srgbClr val="000000"/>
                </a:solidFill>
                <a:latin typeface="Arial" panose="020B0604020202020204" pitchFamily="34" charset="0"/>
              </a:rPr>
              <a:t> Marine division.</a:t>
            </a:r>
          </a:p>
          <a:p>
            <a:pPr marL="742950" lvl="1" indent="-285750">
              <a:buFont typeface="Arial" panose="020B0604020202020204" pitchFamily="34" charset="0"/>
              <a:buChar char="•"/>
            </a:pPr>
            <a:r>
              <a:rPr lang="en-US" dirty="0">
                <a:solidFill>
                  <a:srgbClr val="000000"/>
                </a:solidFill>
                <a:latin typeface="Arial" panose="020B0604020202020204" pitchFamily="34" charset="0"/>
              </a:rPr>
              <a:t>Sledge was much more composed in this battle than he was in Peleliu. The sights he would describe were worse, but he didn’t go into as much detail on what they did to him mentally, had been through it all. Early in the battle, when he saw a Japanese man’s intestines strown all on a tree, he just made a note of how disgusting it was and moved on. Sledge does recognize that his composure was tested, as there were people all around him getting combat fatigue, including some people who were more experienced than him. Even through all of this, Sledge promises to himself that he won’t break mentally, and does a great job not losing his mind.</a:t>
            </a:r>
            <a:endParaRPr lang="en-US" dirty="0"/>
          </a:p>
        </p:txBody>
      </p:sp>
    </p:spTree>
    <p:extLst>
      <p:ext uri="{BB962C8B-B14F-4D97-AF65-F5344CB8AC3E}">
        <p14:creationId xmlns:p14="http://schemas.microsoft.com/office/powerpoint/2010/main" val="4054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5CC53-8E60-CCD9-F442-368197472955}"/>
              </a:ext>
            </a:extLst>
          </p:cNvPr>
          <p:cNvSpPr txBox="1"/>
          <p:nvPr/>
        </p:nvSpPr>
        <p:spPr>
          <a:xfrm>
            <a:off x="0" y="0"/>
            <a:ext cx="8686800" cy="8402300"/>
          </a:xfrm>
          <a:prstGeom prst="rect">
            <a:avLst/>
          </a:prstGeom>
          <a:noFill/>
        </p:spPr>
        <p:txBody>
          <a:bodyPr wrap="square" rtlCol="0">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The first video asks you to consider Nagumo’s Dilemma – whether to send an immediate</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strike or send a strike after recovering Tomonaga’s force. What did you decide and why?</a:t>
            </a:r>
          </a:p>
          <a:p>
            <a:pPr lvl="1"/>
            <a:r>
              <a:rPr lang="en-US" dirty="0">
                <a:solidFill>
                  <a:srgbClr val="000000"/>
                </a:solidFill>
                <a:latin typeface="Arial" panose="020B0604020202020204" pitchFamily="34" charset="0"/>
              </a:rPr>
              <a:t>With hindsight, the correct choice was the risky one. With the information given, sending the strike afterwards seems like the best option, but could you really trust the scout plane’s information? After all, it was allegedly 60 miles off the path it should’ve been on. And you didn’t even know the composition of the force? The author of the video even said how that task force likely had a carrier in its composition due to its location and direction.</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The third video discusses Fletcher’s Decision. What was it and why was it a good decision?</a:t>
            </a:r>
          </a:p>
          <a:p>
            <a:pPr lvl="1"/>
            <a:r>
              <a:rPr lang="en-US" dirty="0">
                <a:solidFill>
                  <a:srgbClr val="000000"/>
                </a:solidFill>
                <a:latin typeface="Arial" panose="020B0604020202020204" pitchFamily="34" charset="0"/>
              </a:rPr>
              <a:t>Fletcher was given information from one of his scout planes that there was a Japanese carrier task force Southwest of him, but the scout had reported only 2 carriers, which was not as many as expected. Playing it safe, he left the Yorktown’s planes in reserve to guard against any unknown air squadrons. This attack was good because it put the initiative in the hands of the Americans while not being a huge risk</a:t>
            </a:r>
            <a:endParaRPr lang="en-US" dirty="0">
              <a:solidFill>
                <a:srgbClr val="000000"/>
              </a:solidFill>
              <a:latin typeface="Lato" panose="020F0502020204030203" pitchFamily="34" charset="0"/>
            </a:endParaRPr>
          </a:p>
          <a:p>
            <a:pPr marL="342900" indent="-342900" algn="l">
              <a:buFont typeface="+mj-lt"/>
              <a:buAutoNum type="arabicPeriod"/>
            </a:pPr>
            <a:r>
              <a:rPr lang="en-US" b="0" i="0" dirty="0">
                <a:solidFill>
                  <a:srgbClr val="000000"/>
                </a:solidFill>
                <a:effectLst/>
                <a:latin typeface="Arial" panose="020B0604020202020204" pitchFamily="34" charset="0"/>
              </a:rPr>
              <a:t>What were the two lucky breaks the Americans got during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Task force 17 should have been spotted by a Japanese scout plane, but cloud cover prevented the Japanese from seeing it. (Japanese scouting really lost them the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McClusky had a decision to move either Southeast or Northwest after reaching the interception point and seeing that the Japanese carriers weren’t there, he correctly assumed that the Kido Butai had been caught up dealing with Midway’s plane forces. This led him to find A SOLE JAPANESE DESTROYER WHICH HAD BEEN CHASING A SUBMARINE. The air squadron then followed the destroyer, AND PERFECTLY TIMED THEIR STRIKE WITH THE YORKTOWN’S AIR SQUADRON, dooming 3 Japanese carriers.</a:t>
            </a:r>
          </a:p>
          <a:p>
            <a:pPr marL="742950" lvl="1" indent="-285750">
              <a:buFont typeface="Arial" panose="020B0604020202020204" pitchFamily="34" charset="0"/>
              <a:buChar char="•"/>
            </a:pPr>
            <a:endParaRPr lang="en-US" dirty="0">
              <a:solidFill>
                <a:srgbClr val="000000"/>
              </a:solidFill>
              <a:latin typeface="Lato" panose="020F0502020204030203" pitchFamily="34" charset="0"/>
            </a:endParaRPr>
          </a:p>
        </p:txBody>
      </p:sp>
    </p:spTree>
    <p:extLst>
      <p:ext uri="{BB962C8B-B14F-4D97-AF65-F5344CB8AC3E}">
        <p14:creationId xmlns:p14="http://schemas.microsoft.com/office/powerpoint/2010/main" val="4014240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4C054-8B1F-CA18-0DA7-DF6BEBB47CD8}"/>
              </a:ext>
            </a:extLst>
          </p:cNvPr>
          <p:cNvSpPr txBox="1"/>
          <p:nvPr/>
        </p:nvSpPr>
        <p:spPr>
          <a:xfrm>
            <a:off x="0" y="0"/>
            <a:ext cx="8686800" cy="6740307"/>
          </a:xfrm>
          <a:prstGeom prst="rect">
            <a:avLst/>
          </a:prstGeom>
          <a:noFill/>
        </p:spPr>
        <p:txBody>
          <a:bodyPr wrap="square">
            <a:spAutoFit/>
          </a:bodyPr>
          <a:lstStyle/>
          <a:p>
            <a:pPr marL="342900" indent="-342900" algn="l">
              <a:buFont typeface="+mj-lt"/>
              <a:buAutoNum type="arabicPeriod"/>
            </a:pPr>
            <a:r>
              <a:rPr lang="en-US" b="0" i="0" dirty="0">
                <a:solidFill>
                  <a:srgbClr val="000000"/>
                </a:solidFill>
                <a:effectLst/>
                <a:latin typeface="Arial" panose="020B0604020202020204" pitchFamily="34" charset="0"/>
              </a:rPr>
              <a:t>What did watching the battle unfold in a series of animated maps teach you about why the US</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forces won the Battle of Midway? Include two thoughts from each of the videos.</a:t>
            </a:r>
            <a:endParaRPr lang="en-US" dirty="0">
              <a:solidFill>
                <a:srgbClr val="000000"/>
              </a:solidFill>
              <a:latin typeface="Lato" panose="020F0502020204030203" pitchFamily="34" charset="0"/>
            </a:endParaRPr>
          </a:p>
          <a:p>
            <a:pPr marL="742950" lvl="1" indent="-285750">
              <a:buFont typeface="Arial" panose="020B0604020202020204" pitchFamily="34" charset="0"/>
              <a:buChar char="•"/>
            </a:pPr>
            <a:r>
              <a:rPr lang="en-US" dirty="0">
                <a:solidFill>
                  <a:srgbClr val="000000"/>
                </a:solidFill>
                <a:latin typeface="Lato" panose="020F0502020204030203" pitchFamily="34" charset="0"/>
              </a:rPr>
              <a:t>One of the big reasons the Americans won was the poor Japanese anti-air technology. This made it impossible for the Kido Butai to launch strike forces during defense due to the evasive maneuvers the carriers had to perform.</a:t>
            </a:r>
          </a:p>
          <a:p>
            <a:pPr marL="742950" lvl="1" indent="-285750">
              <a:buFont typeface="Arial" panose="020B0604020202020204" pitchFamily="34" charset="0"/>
              <a:buChar char="•"/>
            </a:pPr>
            <a:r>
              <a:rPr lang="en-US" dirty="0">
                <a:solidFill>
                  <a:srgbClr val="000000"/>
                </a:solidFill>
                <a:latin typeface="Lato" panose="020F0502020204030203" pitchFamily="34" charset="0"/>
              </a:rPr>
              <a:t>Another was the lack of information the Japanese had. Nagumo had incorrectly assumed that the carriers were still in port at the beginning of the battle, with his reasoning being: It wouldn’t make much sense for the carriers to be on patrol. His lack-luster scouting had given him inconclusive information that he trusted.</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Japanese aggression in closing the distance to win the battle cost them the Hiryu. The short-sightedness of the Japanese command to try their hardest, not taking time to think that one Japanese carrier was worth much more to them than one carrier was worth to the Americans, let them not able to fight another day and cancel the operation</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poor fire fighting ability of the Japanese didn’t allow the 3 carriers to have a chance at survival and fight another battle.</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Americans had a good idea of where the Japanese would be due to their intelligence from partially breaking the Japanese code. This allowed them to have the advantage of surprise, rather than the Japanese, who thought they had it.</a:t>
            </a:r>
          </a:p>
          <a:p>
            <a:pPr marL="742950" lvl="1" indent="-285750">
              <a:buFont typeface="Arial" panose="020B0604020202020204" pitchFamily="34" charset="0"/>
              <a:buChar char="•"/>
            </a:pPr>
            <a:r>
              <a:rPr lang="en-US" dirty="0">
                <a:solidFill>
                  <a:srgbClr val="000000"/>
                </a:solidFill>
                <a:latin typeface="Lato" panose="020F0502020204030203" pitchFamily="34" charset="0"/>
              </a:rPr>
              <a:t>The uncoordinated American attacks didn’t allow the Japanese to catch a breath and launch a counterattack, which defended the American carriers.</a:t>
            </a:r>
          </a:p>
        </p:txBody>
      </p:sp>
    </p:spTree>
    <p:extLst>
      <p:ext uri="{BB962C8B-B14F-4D97-AF65-F5344CB8AC3E}">
        <p14:creationId xmlns:p14="http://schemas.microsoft.com/office/powerpoint/2010/main" val="321196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A1D6D-59BF-E77C-B3BA-E42AFAB8E469}"/>
              </a:ext>
            </a:extLst>
          </p:cNvPr>
          <p:cNvPicPr>
            <a:picLocks noChangeAspect="1"/>
          </p:cNvPicPr>
          <p:nvPr/>
        </p:nvPicPr>
        <p:blipFill>
          <a:blip r:embed="rId2"/>
          <a:stretch>
            <a:fillRect/>
          </a:stretch>
        </p:blipFill>
        <p:spPr>
          <a:xfrm>
            <a:off x="0" y="195131"/>
            <a:ext cx="4734364" cy="3512345"/>
          </a:xfrm>
          <a:prstGeom prst="rect">
            <a:avLst/>
          </a:prstGeom>
        </p:spPr>
      </p:pic>
      <p:pic>
        <p:nvPicPr>
          <p:cNvPr id="5" name="Picture 4">
            <a:extLst>
              <a:ext uri="{FF2B5EF4-FFF2-40B4-BE49-F238E27FC236}">
                <a16:creationId xmlns:a16="http://schemas.microsoft.com/office/drawing/2014/main" id="{D0032C0E-6710-C175-9697-A19E400ACE07}"/>
              </a:ext>
            </a:extLst>
          </p:cNvPr>
          <p:cNvPicPr>
            <a:picLocks noChangeAspect="1"/>
          </p:cNvPicPr>
          <p:nvPr/>
        </p:nvPicPr>
        <p:blipFill>
          <a:blip r:embed="rId3"/>
          <a:stretch>
            <a:fillRect/>
          </a:stretch>
        </p:blipFill>
        <p:spPr>
          <a:xfrm>
            <a:off x="5078697" y="266008"/>
            <a:ext cx="3243811" cy="3790603"/>
          </a:xfrm>
          <a:prstGeom prst="rect">
            <a:avLst/>
          </a:prstGeom>
        </p:spPr>
      </p:pic>
      <p:sp>
        <p:nvSpPr>
          <p:cNvPr id="6" name="TextBox 5">
            <a:extLst>
              <a:ext uri="{FF2B5EF4-FFF2-40B4-BE49-F238E27FC236}">
                <a16:creationId xmlns:a16="http://schemas.microsoft.com/office/drawing/2014/main" id="{1A2744B0-E6A8-39BA-1A99-71262149F4CB}"/>
              </a:ext>
            </a:extLst>
          </p:cNvPr>
          <p:cNvSpPr txBox="1"/>
          <p:nvPr/>
        </p:nvSpPr>
        <p:spPr>
          <a:xfrm>
            <a:off x="0" y="4073236"/>
            <a:ext cx="8686800"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Mexico 1916</a:t>
            </a:r>
          </a:p>
          <a:p>
            <a:pPr marL="1200150" lvl="2" indent="-285750">
              <a:buFont typeface="Arial" panose="020B0604020202020204" pitchFamily="34" charset="0"/>
              <a:buChar char="•"/>
            </a:pPr>
            <a:r>
              <a:rPr lang="en-US" dirty="0"/>
              <a:t>Pancho Villa wants support from the USA, but the Americans  don’t give it to him.</a:t>
            </a:r>
          </a:p>
          <a:p>
            <a:pPr marL="1657350" lvl="3" indent="-285750">
              <a:buFont typeface="Arial" panose="020B0604020202020204" pitchFamily="34" charset="0"/>
              <a:buChar char="•"/>
            </a:pPr>
            <a:r>
              <a:rPr lang="en-US" dirty="0"/>
              <a:t>So, he conducts raids into the US, killing 15</a:t>
            </a:r>
          </a:p>
          <a:p>
            <a:pPr marL="1200150" lvl="2" indent="-285750">
              <a:buFont typeface="Arial" panose="020B0604020202020204" pitchFamily="34" charset="0"/>
              <a:buChar char="•"/>
            </a:pPr>
            <a:r>
              <a:rPr lang="en-US" dirty="0"/>
              <a:t>Wilson orders Punitive action against him, and sends in 10,000 troops led by Pershing</a:t>
            </a:r>
          </a:p>
          <a:p>
            <a:pPr marL="1657350" lvl="3" indent="-285750">
              <a:buFont typeface="Arial" panose="020B0604020202020204" pitchFamily="34" charset="0"/>
              <a:buChar char="•"/>
            </a:pPr>
            <a:r>
              <a:rPr lang="en-US" dirty="0"/>
              <a:t>Mexico mobilizes to stop the US, and Wilson mobilizes the national guard</a:t>
            </a:r>
          </a:p>
          <a:p>
            <a:pPr marL="2114550" lvl="4" indent="-285750">
              <a:buFont typeface="Arial" panose="020B0604020202020204" pitchFamily="34" charset="0"/>
              <a:buChar char="•"/>
            </a:pPr>
            <a:r>
              <a:rPr lang="en-US" dirty="0"/>
              <a:t>This is the first time the national guard was used without congress first declaring war</a:t>
            </a:r>
          </a:p>
          <a:p>
            <a:pPr marL="1200150" lvl="2" indent="-285750">
              <a:buFont typeface="Arial" panose="020B0604020202020204" pitchFamily="34" charset="0"/>
              <a:buChar char="•"/>
            </a:pPr>
            <a:r>
              <a:rPr lang="en-US" dirty="0"/>
              <a:t>Both governments end up backing off once Wilson realizes he will have to go to war with Germany</a:t>
            </a:r>
          </a:p>
          <a:p>
            <a:pPr marL="742950" lvl="1" indent="-285750">
              <a:buFont typeface="Arial" panose="020B0604020202020204" pitchFamily="34" charset="0"/>
              <a:buChar char="•"/>
            </a:pPr>
            <a:r>
              <a:rPr lang="en-US" dirty="0"/>
              <a:t>Haiti 1915-1934</a:t>
            </a:r>
          </a:p>
          <a:p>
            <a:pPr marL="1200150" lvl="2" indent="-285750">
              <a:buFont typeface="Arial" panose="020B0604020202020204" pitchFamily="34" charset="0"/>
              <a:buChar char="•"/>
            </a:pPr>
            <a:r>
              <a:rPr lang="en-US" dirty="0"/>
              <a:t>Since Haiti had gotten independence, there had been 102 civil wars and 22 of the past presidents hadn’t served their terms</a:t>
            </a:r>
          </a:p>
          <a:p>
            <a:pPr marL="1200150" lvl="2" indent="-285750">
              <a:buFont typeface="Arial" panose="020B0604020202020204" pitchFamily="34" charset="0"/>
              <a:buChar char="•"/>
            </a:pPr>
            <a:r>
              <a:rPr lang="en-US" dirty="0"/>
              <a:t>Marines occupy the port towns and within 2 months, the country had been pacified</a:t>
            </a:r>
          </a:p>
        </p:txBody>
      </p:sp>
      <p:pic>
        <p:nvPicPr>
          <p:cNvPr id="8" name="Picture 7">
            <a:extLst>
              <a:ext uri="{FF2B5EF4-FFF2-40B4-BE49-F238E27FC236}">
                <a16:creationId xmlns:a16="http://schemas.microsoft.com/office/drawing/2014/main" id="{D0C22B8E-F1AB-EF7B-31C9-65E35E422310}"/>
              </a:ext>
            </a:extLst>
          </p:cNvPr>
          <p:cNvPicPr>
            <a:picLocks noChangeAspect="1"/>
          </p:cNvPicPr>
          <p:nvPr/>
        </p:nvPicPr>
        <p:blipFill>
          <a:blip r:embed="rId4"/>
          <a:stretch>
            <a:fillRect/>
          </a:stretch>
        </p:blipFill>
        <p:spPr>
          <a:xfrm>
            <a:off x="2376349" y="8774271"/>
            <a:ext cx="4344006" cy="3219899"/>
          </a:xfrm>
          <a:prstGeom prst="rect">
            <a:avLst/>
          </a:prstGeom>
        </p:spPr>
      </p:pic>
    </p:spTree>
    <p:extLst>
      <p:ext uri="{BB962C8B-B14F-4D97-AF65-F5344CB8AC3E}">
        <p14:creationId xmlns:p14="http://schemas.microsoft.com/office/powerpoint/2010/main" val="362651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DAD2A-C0D2-6F91-38ED-7262D065CAFC}"/>
              </a:ext>
            </a:extLst>
          </p:cNvPr>
          <p:cNvSpPr txBox="1"/>
          <p:nvPr/>
        </p:nvSpPr>
        <p:spPr>
          <a:xfrm>
            <a:off x="0" y="175364"/>
            <a:ext cx="8686799" cy="830997"/>
          </a:xfrm>
          <a:prstGeom prst="rect">
            <a:avLst/>
          </a:prstGeom>
          <a:noFill/>
        </p:spPr>
        <p:txBody>
          <a:bodyPr wrap="square" rtlCol="0">
            <a:spAutoFit/>
          </a:bodyPr>
          <a:lstStyle/>
          <a:p>
            <a:pPr algn="ctr"/>
            <a:r>
              <a:rPr lang="en-US" sz="4800" dirty="0"/>
              <a:t>Deterrence</a:t>
            </a:r>
          </a:p>
        </p:txBody>
      </p:sp>
      <p:pic>
        <p:nvPicPr>
          <p:cNvPr id="4" name="Picture 3">
            <a:extLst>
              <a:ext uri="{FF2B5EF4-FFF2-40B4-BE49-F238E27FC236}">
                <a16:creationId xmlns:a16="http://schemas.microsoft.com/office/drawing/2014/main" id="{D2AC3070-7798-76DA-CACB-61B929F85991}"/>
              </a:ext>
            </a:extLst>
          </p:cNvPr>
          <p:cNvPicPr>
            <a:picLocks noChangeAspect="1"/>
          </p:cNvPicPr>
          <p:nvPr/>
        </p:nvPicPr>
        <p:blipFill>
          <a:blip r:embed="rId2"/>
          <a:stretch>
            <a:fillRect/>
          </a:stretch>
        </p:blipFill>
        <p:spPr>
          <a:xfrm>
            <a:off x="1447396" y="1353954"/>
            <a:ext cx="5792008" cy="4296375"/>
          </a:xfrm>
          <a:prstGeom prst="rect">
            <a:avLst/>
          </a:prstGeom>
        </p:spPr>
      </p:pic>
      <p:sp>
        <p:nvSpPr>
          <p:cNvPr id="5" name="TextBox 4">
            <a:extLst>
              <a:ext uri="{FF2B5EF4-FFF2-40B4-BE49-F238E27FC236}">
                <a16:creationId xmlns:a16="http://schemas.microsoft.com/office/drawing/2014/main" id="{EBF3DAA3-0C8B-726E-415E-7FCB98B9E96D}"/>
              </a:ext>
            </a:extLst>
          </p:cNvPr>
          <p:cNvSpPr txBox="1"/>
          <p:nvPr/>
        </p:nvSpPr>
        <p:spPr>
          <a:xfrm>
            <a:off x="0" y="5856459"/>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US Navy used to be the big dog of the armed services, as it protected the seas, the only route real threats to the USA could take, but now since atomic bombs could be dropped anywhere, defending the sea wasn’t as important</a:t>
            </a:r>
          </a:p>
          <a:p>
            <a:pPr marL="285750" indent="-285750">
              <a:buFont typeface="Arial" panose="020B0604020202020204" pitchFamily="34" charset="0"/>
              <a:buChar char="•"/>
            </a:pPr>
            <a:r>
              <a:rPr lang="en-US" dirty="0"/>
              <a:t>New Policy of Deterrence:</a:t>
            </a:r>
          </a:p>
          <a:p>
            <a:pPr marL="742950" lvl="1" indent="-285750">
              <a:buFont typeface="Arial" panose="020B0604020202020204" pitchFamily="34" charset="0"/>
              <a:buChar char="•"/>
            </a:pPr>
            <a:r>
              <a:rPr lang="en-US" dirty="0"/>
              <a:t>The idea is to have a large nuclear arsenal to dissuade the Soviet Union from attacking</a:t>
            </a:r>
          </a:p>
          <a:p>
            <a:pPr marL="742950" lvl="1" indent="-285750">
              <a:buFont typeface="Arial" panose="020B0604020202020204" pitchFamily="34" charset="0"/>
              <a:buChar char="•"/>
            </a:pPr>
            <a:r>
              <a:rPr lang="en-US" dirty="0"/>
              <a:t>Even if war would break out, nuclear weapons would be the first line of defense</a:t>
            </a:r>
          </a:p>
          <a:p>
            <a:pPr marL="742950" lvl="1" indent="-285750">
              <a:buFont typeface="Arial" panose="020B0604020202020204" pitchFamily="34" charset="0"/>
              <a:buChar char="•"/>
            </a:pPr>
            <a:r>
              <a:rPr lang="en-US" dirty="0"/>
              <a:t>War plan Half-Moon</a:t>
            </a:r>
          </a:p>
          <a:p>
            <a:pPr marL="1200150" lvl="2" indent="-285750">
              <a:buFont typeface="Arial" panose="020B0604020202020204" pitchFamily="34" charset="0"/>
              <a:buChar char="•"/>
            </a:pPr>
            <a:r>
              <a:rPr lang="en-US" dirty="0"/>
              <a:t>In case of war with Russia, nuke the shit out of them from bases in Europe, the middle east, and Japan</a:t>
            </a:r>
          </a:p>
          <a:p>
            <a:pPr marL="1200150" lvl="2" indent="-285750">
              <a:buFont typeface="Arial" panose="020B0604020202020204" pitchFamily="34" charset="0"/>
              <a:buChar char="•"/>
            </a:pPr>
            <a:r>
              <a:rPr lang="en-US" dirty="0"/>
              <a:t>The land army would just protect the air bases</a:t>
            </a:r>
          </a:p>
          <a:p>
            <a:pPr marL="1200150" lvl="2" indent="-285750">
              <a:buFont typeface="Arial" panose="020B0604020202020204" pitchFamily="34" charset="0"/>
              <a:buChar char="•"/>
            </a:pPr>
            <a:r>
              <a:rPr lang="en-US" dirty="0"/>
              <a:t>Only issue is that this plan required far more nukes than the nation could produce</a:t>
            </a:r>
          </a:p>
          <a:p>
            <a:pPr marL="742950" lvl="1" indent="-285750">
              <a:buFont typeface="Arial" panose="020B0604020202020204" pitchFamily="34" charset="0"/>
              <a:buChar char="•"/>
            </a:pPr>
            <a:r>
              <a:rPr lang="en-US" dirty="0"/>
              <a:t>New plan</a:t>
            </a:r>
          </a:p>
          <a:p>
            <a:pPr marL="1200150" lvl="2" indent="-285750">
              <a:buFont typeface="Arial" panose="020B0604020202020204" pitchFamily="34" charset="0"/>
              <a:buChar char="•"/>
            </a:pPr>
            <a:r>
              <a:rPr lang="en-US" dirty="0"/>
              <a:t>Step 1: create an even more powerful weapon: the hydrogen bomb</a:t>
            </a:r>
          </a:p>
          <a:p>
            <a:pPr marL="1200150" lvl="2" indent="-285750">
              <a:buFont typeface="Arial" panose="020B0604020202020204" pitchFamily="34" charset="0"/>
              <a:buChar char="•"/>
            </a:pPr>
            <a:r>
              <a:rPr lang="en-US" dirty="0"/>
              <a:t>Step 2: Get more bombers and create a separate air force</a:t>
            </a:r>
          </a:p>
          <a:p>
            <a:pPr marL="1657350" lvl="3" indent="-285750">
              <a:buFont typeface="Arial" panose="020B0604020202020204" pitchFamily="34" charset="0"/>
              <a:buChar char="•"/>
            </a:pPr>
            <a:r>
              <a:rPr lang="en-US" dirty="0"/>
              <a:t>The air force would be the new first line of defense, and thus get more funding, which the navy didn’t like.</a:t>
            </a:r>
          </a:p>
          <a:p>
            <a:pPr marL="742950" lvl="1" indent="-285750">
              <a:buFont typeface="Arial" panose="020B0604020202020204" pitchFamily="34" charset="0"/>
              <a:buChar char="•"/>
            </a:pPr>
            <a:r>
              <a:rPr lang="en-US" dirty="0"/>
              <a:t>This policy would be tested by the number of limited wars the nation would have to fight throughout the cold war</a:t>
            </a:r>
          </a:p>
        </p:txBody>
      </p:sp>
    </p:spTree>
    <p:extLst>
      <p:ext uri="{BB962C8B-B14F-4D97-AF65-F5344CB8AC3E}">
        <p14:creationId xmlns:p14="http://schemas.microsoft.com/office/powerpoint/2010/main" val="1054779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6EB4-D679-6F54-FC90-CCDC77270E4A}"/>
              </a:ext>
            </a:extLst>
          </p:cNvPr>
          <p:cNvSpPr txBox="1"/>
          <p:nvPr/>
        </p:nvSpPr>
        <p:spPr>
          <a:xfrm>
            <a:off x="0" y="252248"/>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Curtis LeMay wanted the USA to rely solely on nuclear weapons and believed that nuking Russia would win the war</a:t>
            </a:r>
          </a:p>
          <a:p>
            <a:pPr marL="742950" lvl="1" indent="-285750">
              <a:buFont typeface="Arial" panose="020B0604020202020204" pitchFamily="34" charset="0"/>
              <a:buChar char="•"/>
            </a:pPr>
            <a:r>
              <a:rPr lang="en-US" dirty="0"/>
              <a:t>The navy hates this, as they are becoming more obsolete the more the US becomes reliant on nuclear weapons</a:t>
            </a:r>
          </a:p>
          <a:p>
            <a:pPr marL="1200150" lvl="2" indent="-285750">
              <a:buFont typeface="Arial" panose="020B0604020202020204" pitchFamily="34" charset="0"/>
              <a:buChar char="•"/>
            </a:pPr>
            <a:r>
              <a:rPr lang="en-US" dirty="0"/>
              <a:t>When the Navy’s budget is reduced to make more nuclear weapons, the admirals staged a formal revolt</a:t>
            </a:r>
          </a:p>
          <a:p>
            <a:pPr marL="1657350" lvl="3" indent="-285750">
              <a:buFont typeface="Arial" panose="020B0604020202020204" pitchFamily="34" charset="0"/>
              <a:buChar char="•"/>
            </a:pPr>
            <a:r>
              <a:rPr lang="en-US" dirty="0"/>
              <a:t>They used moral justification for their revolt, but really, they just wanted to be the ones in control of the weapons</a:t>
            </a:r>
          </a:p>
          <a:p>
            <a:pPr marL="1657350" lvl="3"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4499583-2681-81AA-F255-822B42403A7B}"/>
              </a:ext>
            </a:extLst>
          </p:cNvPr>
          <p:cNvPicPr>
            <a:picLocks noChangeAspect="1"/>
          </p:cNvPicPr>
          <p:nvPr/>
        </p:nvPicPr>
        <p:blipFill>
          <a:blip r:embed="rId2"/>
          <a:stretch>
            <a:fillRect/>
          </a:stretch>
        </p:blipFill>
        <p:spPr>
          <a:xfrm>
            <a:off x="1576879" y="2491217"/>
            <a:ext cx="5517604" cy="4366556"/>
          </a:xfrm>
          <a:prstGeom prst="rect">
            <a:avLst/>
          </a:prstGeom>
        </p:spPr>
      </p:pic>
      <p:sp>
        <p:nvSpPr>
          <p:cNvPr id="5" name="TextBox 4">
            <a:extLst>
              <a:ext uri="{FF2B5EF4-FFF2-40B4-BE49-F238E27FC236}">
                <a16:creationId xmlns:a16="http://schemas.microsoft.com/office/drawing/2014/main" id="{D5449727-C5CF-5CE9-7D29-99DFC311905A}"/>
              </a:ext>
            </a:extLst>
          </p:cNvPr>
          <p:cNvSpPr txBox="1"/>
          <p:nvPr/>
        </p:nvSpPr>
        <p:spPr>
          <a:xfrm>
            <a:off x="0" y="709448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Eisenhower’s New Look policy</a:t>
            </a:r>
          </a:p>
          <a:p>
            <a:pPr marL="742950" lvl="1" indent="-285750">
              <a:buFont typeface="Arial" panose="020B0604020202020204" pitchFamily="34" charset="0"/>
              <a:buChar char="•"/>
            </a:pPr>
            <a:r>
              <a:rPr lang="en-US" dirty="0"/>
              <a:t>Believed increased military spending would be bad for the economy by creating a military industrial complex</a:t>
            </a:r>
          </a:p>
          <a:p>
            <a:pPr marL="742950" lvl="1" indent="-285750">
              <a:buFont typeface="Arial" panose="020B0604020202020204" pitchFamily="34" charset="0"/>
              <a:buChar char="•"/>
            </a:pPr>
            <a:r>
              <a:rPr lang="en-US" dirty="0"/>
              <a:t>Wanted to focus on nuclear weapons instead</a:t>
            </a:r>
          </a:p>
          <a:p>
            <a:pPr marL="742950" lvl="1" indent="-285750">
              <a:buFont typeface="Arial" panose="020B0604020202020204" pitchFamily="34" charset="0"/>
              <a:buChar char="•"/>
            </a:pPr>
            <a:r>
              <a:rPr lang="en-US" dirty="0"/>
              <a:t>Signed a document saying that nuclear weapons would be used in a defensive war</a:t>
            </a:r>
          </a:p>
          <a:p>
            <a:pPr marL="742950" lvl="1" indent="-285750">
              <a:buFont typeface="Arial" panose="020B0604020202020204" pitchFamily="34" charset="0"/>
              <a:buChar char="•"/>
            </a:pPr>
            <a:r>
              <a:rPr lang="en-US" dirty="0"/>
              <a:t>Wanted to put nuclear weapons on as many delivery methods as possible</a:t>
            </a:r>
          </a:p>
          <a:p>
            <a:pPr marL="1200150" lvl="2" indent="-285750">
              <a:buFont typeface="Arial" panose="020B0604020202020204" pitchFamily="34" charset="0"/>
              <a:buChar char="•"/>
            </a:pPr>
            <a:r>
              <a:rPr lang="en-US" dirty="0"/>
              <a:t>Torpedoes, missiles</a:t>
            </a:r>
          </a:p>
          <a:p>
            <a:pPr marL="742950" lvl="1" indent="-285750">
              <a:buFont typeface="Arial" panose="020B0604020202020204" pitchFamily="34" charset="0"/>
              <a:buChar char="•"/>
            </a:pPr>
            <a:r>
              <a:rPr lang="en-US" dirty="0"/>
              <a:t>The USA went from 1,000 nuclear weapons to 12,000</a:t>
            </a:r>
          </a:p>
          <a:p>
            <a:pPr marL="1200150" lvl="2" indent="-285750">
              <a:buFont typeface="Arial" panose="020B0604020202020204" pitchFamily="34" charset="0"/>
              <a:buChar char="•"/>
            </a:pPr>
            <a:r>
              <a:rPr lang="en-US" dirty="0"/>
              <a:t>Most of the military budget goes into building these, specifically ICBMs</a:t>
            </a:r>
          </a:p>
          <a:p>
            <a:pPr marL="742950" lvl="1" indent="-285750">
              <a:buFont typeface="Arial" panose="020B0604020202020204" pitchFamily="34" charset="0"/>
              <a:buChar char="•"/>
            </a:pPr>
            <a:r>
              <a:rPr lang="en-US" dirty="0"/>
              <a:t>First ICBMS: Atlas, Titan, Minuteman</a:t>
            </a:r>
          </a:p>
          <a:p>
            <a:pPr marL="1200150" lvl="2" indent="-285750">
              <a:buFont typeface="Arial" panose="020B0604020202020204" pitchFamily="34" charset="0"/>
              <a:buChar char="•"/>
            </a:pPr>
            <a:r>
              <a:rPr lang="en-US" dirty="0"/>
              <a:t>All had a main weakness of having to be fired from above ground, leaving them vulnerable to a preemptive strike</a:t>
            </a:r>
          </a:p>
        </p:txBody>
      </p:sp>
    </p:spTree>
    <p:extLst>
      <p:ext uri="{BB962C8B-B14F-4D97-AF65-F5344CB8AC3E}">
        <p14:creationId xmlns:p14="http://schemas.microsoft.com/office/powerpoint/2010/main" val="2888087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CAFA8-4468-31B7-8300-46CECE18F8C7}"/>
              </a:ext>
            </a:extLst>
          </p:cNvPr>
          <p:cNvPicPr>
            <a:picLocks noChangeAspect="1"/>
          </p:cNvPicPr>
          <p:nvPr/>
        </p:nvPicPr>
        <p:blipFill>
          <a:blip r:embed="rId2"/>
          <a:stretch>
            <a:fillRect/>
          </a:stretch>
        </p:blipFill>
        <p:spPr>
          <a:xfrm>
            <a:off x="203929" y="150079"/>
            <a:ext cx="3594933" cy="5084074"/>
          </a:xfrm>
          <a:prstGeom prst="rect">
            <a:avLst/>
          </a:prstGeom>
        </p:spPr>
      </p:pic>
      <p:pic>
        <p:nvPicPr>
          <p:cNvPr id="5" name="Picture 4">
            <a:extLst>
              <a:ext uri="{FF2B5EF4-FFF2-40B4-BE49-F238E27FC236}">
                <a16:creationId xmlns:a16="http://schemas.microsoft.com/office/drawing/2014/main" id="{17F4139A-B8F0-193E-BB25-836742A17BB0}"/>
              </a:ext>
            </a:extLst>
          </p:cNvPr>
          <p:cNvPicPr>
            <a:picLocks noChangeAspect="1"/>
          </p:cNvPicPr>
          <p:nvPr/>
        </p:nvPicPr>
        <p:blipFill>
          <a:blip r:embed="rId3"/>
          <a:stretch>
            <a:fillRect/>
          </a:stretch>
        </p:blipFill>
        <p:spPr>
          <a:xfrm>
            <a:off x="4560447" y="345201"/>
            <a:ext cx="3464201" cy="4575134"/>
          </a:xfrm>
          <a:prstGeom prst="rect">
            <a:avLst/>
          </a:prstGeom>
        </p:spPr>
      </p:pic>
      <p:sp>
        <p:nvSpPr>
          <p:cNvPr id="6" name="TextBox 5">
            <a:extLst>
              <a:ext uri="{FF2B5EF4-FFF2-40B4-BE49-F238E27FC236}">
                <a16:creationId xmlns:a16="http://schemas.microsoft.com/office/drawing/2014/main" id="{1C8B80F7-9CAF-3BEF-FE92-A74448DD391B}"/>
              </a:ext>
            </a:extLst>
          </p:cNvPr>
          <p:cNvSpPr txBox="1"/>
          <p:nvPr/>
        </p:nvSpPr>
        <p:spPr>
          <a:xfrm>
            <a:off x="0" y="5344511"/>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 both solve the problem of ICBM’s being vulnerable and the navy losing relevancy, the chief of naval officers had an idea to put nuclear warheads on submarines that could be used from anywhere</a:t>
            </a:r>
          </a:p>
          <a:p>
            <a:pPr marL="285750" indent="-285750">
              <a:buFont typeface="Arial" panose="020B0604020202020204" pitchFamily="34" charset="0"/>
              <a:buChar char="•"/>
            </a:pPr>
            <a:r>
              <a:rPr lang="en-US" dirty="0"/>
              <a:t>But the Airforce had a better idea: Strategic air command</a:t>
            </a:r>
          </a:p>
          <a:p>
            <a:pPr marL="742950" lvl="1" indent="-285750">
              <a:buFont typeface="Arial" panose="020B0604020202020204" pitchFamily="34" charset="0"/>
              <a:buChar char="•"/>
            </a:pPr>
            <a:r>
              <a:rPr lang="en-US" dirty="0"/>
              <a:t>Do bomb data calculations to optimize targets. This could be done repeatedly and close to instantly.</a:t>
            </a:r>
          </a:p>
          <a:p>
            <a:pPr marL="742950" lvl="1" indent="-285750">
              <a:buFont typeface="Arial" panose="020B0604020202020204" pitchFamily="34" charset="0"/>
              <a:buChar char="•"/>
            </a:pPr>
            <a:r>
              <a:rPr lang="en-US" dirty="0"/>
              <a:t>Due to this, the bomb controls were transferred to Omaha from the Pentagon</a:t>
            </a:r>
          </a:p>
          <a:p>
            <a:pPr marL="285750" indent="-285750">
              <a:buFont typeface="Arial" panose="020B0604020202020204" pitchFamily="34" charset="0"/>
              <a:buChar char="•"/>
            </a:pPr>
            <a:r>
              <a:rPr lang="en-US" dirty="0"/>
              <a:t>One problem with the deterrence strategy were small regional conflicts</a:t>
            </a:r>
          </a:p>
          <a:p>
            <a:pPr marL="742950" lvl="1" indent="-285750">
              <a:buFont typeface="Arial" panose="020B0604020202020204" pitchFamily="34" charset="0"/>
              <a:buChar char="•"/>
            </a:pPr>
            <a:r>
              <a:rPr lang="en-US" dirty="0"/>
              <a:t>Russia was arming small nations to cause conflicts around the globe that they could use to fight the Americans indirectly</a:t>
            </a:r>
          </a:p>
          <a:p>
            <a:pPr marL="742950" lvl="1" indent="-285750">
              <a:buFont typeface="Arial" panose="020B0604020202020204" pitchFamily="34" charset="0"/>
              <a:buChar char="•"/>
            </a:pPr>
            <a:r>
              <a:rPr lang="en-US" dirty="0"/>
              <a:t>Examples include Egypt, Cuba and Indochina</a:t>
            </a:r>
          </a:p>
        </p:txBody>
      </p:sp>
      <p:pic>
        <p:nvPicPr>
          <p:cNvPr id="8" name="Picture 7">
            <a:extLst>
              <a:ext uri="{FF2B5EF4-FFF2-40B4-BE49-F238E27FC236}">
                <a16:creationId xmlns:a16="http://schemas.microsoft.com/office/drawing/2014/main" id="{1785EA30-F86C-F06A-22ED-00C04FB9E91F}"/>
              </a:ext>
            </a:extLst>
          </p:cNvPr>
          <p:cNvPicPr>
            <a:picLocks noChangeAspect="1"/>
          </p:cNvPicPr>
          <p:nvPr/>
        </p:nvPicPr>
        <p:blipFill>
          <a:blip r:embed="rId4"/>
          <a:stretch>
            <a:fillRect/>
          </a:stretch>
        </p:blipFill>
        <p:spPr>
          <a:xfrm>
            <a:off x="677918" y="8438096"/>
            <a:ext cx="7283669" cy="3571217"/>
          </a:xfrm>
          <a:prstGeom prst="rect">
            <a:avLst/>
          </a:prstGeom>
        </p:spPr>
      </p:pic>
    </p:spTree>
    <p:extLst>
      <p:ext uri="{BB962C8B-B14F-4D97-AF65-F5344CB8AC3E}">
        <p14:creationId xmlns:p14="http://schemas.microsoft.com/office/powerpoint/2010/main" val="52963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CC334-62F1-3140-52FA-2BA6B1CE814F}"/>
              </a:ext>
            </a:extLst>
          </p:cNvPr>
          <p:cNvSpPr txBox="1"/>
          <p:nvPr/>
        </p:nvSpPr>
        <p:spPr>
          <a:xfrm>
            <a:off x="0" y="39886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JFK and Flexible response</a:t>
            </a:r>
          </a:p>
          <a:p>
            <a:pPr marL="742950" lvl="1" indent="-285750">
              <a:buFont typeface="Arial" panose="020B0604020202020204" pitchFamily="34" charset="0"/>
              <a:buChar char="•"/>
            </a:pPr>
            <a:r>
              <a:rPr lang="en-US" dirty="0"/>
              <a:t>Believed that money should be spent on both nuclear weapons and conventional weapons, who cares about military industrial complex</a:t>
            </a:r>
          </a:p>
          <a:p>
            <a:pPr marL="742950" lvl="1" indent="-285750">
              <a:buFont typeface="Arial" panose="020B0604020202020204" pitchFamily="34" charset="0"/>
              <a:buChar char="•"/>
            </a:pPr>
            <a:r>
              <a:rPr lang="en-US" dirty="0"/>
              <a:t>Robert McNamara: secretary of defense under Kennedy</a:t>
            </a:r>
          </a:p>
          <a:p>
            <a:pPr marL="1200150" lvl="2" indent="-285750">
              <a:buFont typeface="Arial" panose="020B0604020202020204" pitchFamily="34" charset="0"/>
              <a:buChar char="•"/>
            </a:pPr>
            <a:r>
              <a:rPr lang="en-US" dirty="0"/>
              <a:t>Believed that Admirals and Generals didn’t know everything about the job; they needed professional civilians to help them</a:t>
            </a:r>
          </a:p>
          <a:p>
            <a:pPr marL="1200150" lvl="2" indent="-285750">
              <a:buFont typeface="Arial" panose="020B0604020202020204" pitchFamily="34" charset="0"/>
              <a:buChar char="•"/>
            </a:pPr>
            <a:r>
              <a:rPr lang="en-US" dirty="0"/>
              <a:t>Brought whiz kids into the pentagon to help them plan strategy</a:t>
            </a:r>
          </a:p>
          <a:p>
            <a:pPr marL="1657350" lvl="3" indent="-285750">
              <a:buFont typeface="Arial" panose="020B0604020202020204" pitchFamily="34" charset="0"/>
              <a:buChar char="•"/>
            </a:pPr>
            <a:r>
              <a:rPr lang="en-US" dirty="0"/>
              <a:t>Joint chiefs of staff didn’t like this and believed McNamara had too much power</a:t>
            </a:r>
          </a:p>
          <a:p>
            <a:pPr marL="2114550" lvl="4" indent="-285750">
              <a:buFont typeface="Arial" panose="020B0604020202020204" pitchFamily="34" charset="0"/>
              <a:buChar char="•"/>
            </a:pPr>
            <a:r>
              <a:rPr lang="en-US" dirty="0"/>
              <a:t>Many of the day-to-day decisions had to go by him first</a:t>
            </a:r>
          </a:p>
          <a:p>
            <a:pPr marL="742950" lvl="1" indent="-285750">
              <a:buFont typeface="Arial" panose="020B0604020202020204" pitchFamily="34" charset="0"/>
              <a:buChar char="•"/>
            </a:pPr>
            <a:r>
              <a:rPr lang="en-US" dirty="0"/>
              <a:t>Reorganize mechanized to resemble the panzer corps</a:t>
            </a:r>
          </a:p>
          <a:p>
            <a:pPr marL="742950" lvl="1" indent="-285750">
              <a:buFont typeface="Arial" panose="020B0604020202020204" pitchFamily="34" charset="0"/>
              <a:buChar char="•"/>
            </a:pPr>
            <a:r>
              <a:rPr lang="en-US" dirty="0"/>
              <a:t>Develop helicopters for the army</a:t>
            </a:r>
          </a:p>
          <a:p>
            <a:pPr marL="742950" lvl="1" indent="-285750">
              <a:buFont typeface="Arial" panose="020B0604020202020204" pitchFamily="34" charset="0"/>
              <a:buChar char="•"/>
            </a:pPr>
            <a:r>
              <a:rPr lang="en-US" dirty="0"/>
              <a:t>Counterinsurgency becomes a main priority</a:t>
            </a:r>
          </a:p>
        </p:txBody>
      </p:sp>
      <p:pic>
        <p:nvPicPr>
          <p:cNvPr id="4" name="Picture 3">
            <a:extLst>
              <a:ext uri="{FF2B5EF4-FFF2-40B4-BE49-F238E27FC236}">
                <a16:creationId xmlns:a16="http://schemas.microsoft.com/office/drawing/2014/main" id="{D91C03FF-C8F7-D29E-68F4-1836EE615A03}"/>
              </a:ext>
            </a:extLst>
          </p:cNvPr>
          <p:cNvPicPr>
            <a:picLocks noChangeAspect="1"/>
          </p:cNvPicPr>
          <p:nvPr/>
        </p:nvPicPr>
        <p:blipFill>
          <a:blip r:embed="rId2"/>
          <a:stretch>
            <a:fillRect/>
          </a:stretch>
        </p:blipFill>
        <p:spPr>
          <a:xfrm>
            <a:off x="1363470" y="0"/>
            <a:ext cx="5896798" cy="3896269"/>
          </a:xfrm>
          <a:prstGeom prst="rect">
            <a:avLst/>
          </a:prstGeom>
        </p:spPr>
      </p:pic>
    </p:spTree>
    <p:extLst>
      <p:ext uri="{BB962C8B-B14F-4D97-AF65-F5344CB8AC3E}">
        <p14:creationId xmlns:p14="http://schemas.microsoft.com/office/powerpoint/2010/main" val="257451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73A1A-3B6E-400A-9548-D4D38CF5CCA4}"/>
              </a:ext>
            </a:extLst>
          </p:cNvPr>
          <p:cNvSpPr txBox="1"/>
          <p:nvPr/>
        </p:nvSpPr>
        <p:spPr>
          <a:xfrm>
            <a:off x="0" y="175364"/>
            <a:ext cx="8686799" cy="830997"/>
          </a:xfrm>
          <a:prstGeom prst="rect">
            <a:avLst/>
          </a:prstGeom>
          <a:noFill/>
        </p:spPr>
        <p:txBody>
          <a:bodyPr wrap="square" rtlCol="0">
            <a:spAutoFit/>
          </a:bodyPr>
          <a:lstStyle/>
          <a:p>
            <a:pPr algn="ctr"/>
            <a:r>
              <a:rPr lang="en-US" sz="4800" dirty="0"/>
              <a:t>Korean War</a:t>
            </a:r>
          </a:p>
        </p:txBody>
      </p:sp>
      <p:sp>
        <p:nvSpPr>
          <p:cNvPr id="3" name="TextBox 2">
            <a:extLst>
              <a:ext uri="{FF2B5EF4-FFF2-40B4-BE49-F238E27FC236}">
                <a16:creationId xmlns:a16="http://schemas.microsoft.com/office/drawing/2014/main" id="{FFAB6536-D01C-C4E5-46CF-C80462FA7C0C}"/>
              </a:ext>
            </a:extLst>
          </p:cNvPr>
          <p:cNvSpPr txBox="1"/>
          <p:nvPr/>
        </p:nvSpPr>
        <p:spPr>
          <a:xfrm>
            <a:off x="0" y="1014152"/>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Local Command Decisions can have global impacts </a:t>
            </a:r>
          </a:p>
          <a:p>
            <a:pPr marL="285750" indent="-285750">
              <a:buFont typeface="Arial" panose="020B0604020202020204" pitchFamily="34" charset="0"/>
              <a:buChar char="•"/>
            </a:pPr>
            <a:r>
              <a:rPr lang="en-US" dirty="0"/>
              <a:t>Truman put limits on commanders not seen before</a:t>
            </a:r>
          </a:p>
        </p:txBody>
      </p:sp>
      <p:sp>
        <p:nvSpPr>
          <p:cNvPr id="4" name="TextBox 3">
            <a:extLst>
              <a:ext uri="{FF2B5EF4-FFF2-40B4-BE49-F238E27FC236}">
                <a16:creationId xmlns:a16="http://schemas.microsoft.com/office/drawing/2014/main" id="{C3BC1997-3AD0-4E8B-71A4-E1DE645E0852}"/>
              </a:ext>
            </a:extLst>
          </p:cNvPr>
          <p:cNvSpPr txBox="1"/>
          <p:nvPr/>
        </p:nvSpPr>
        <p:spPr>
          <a:xfrm>
            <a:off x="0" y="4721629"/>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Social Change after WW1</a:t>
            </a:r>
          </a:p>
          <a:p>
            <a:pPr marL="742950" lvl="1" indent="-285750">
              <a:buFont typeface="Arial" panose="020B0604020202020204" pitchFamily="34" charset="0"/>
              <a:buChar char="•"/>
            </a:pPr>
            <a:r>
              <a:rPr lang="en-US" dirty="0"/>
              <a:t>Rapid demobilization after WWII: 8 million troops to 500 thousand</a:t>
            </a:r>
          </a:p>
          <a:p>
            <a:pPr marL="1200150" lvl="2" indent="-285750">
              <a:buFont typeface="Arial" panose="020B0604020202020204" pitchFamily="34" charset="0"/>
              <a:buChar char="•"/>
            </a:pPr>
            <a:r>
              <a:rPr lang="en-US" dirty="0"/>
              <a:t>Army was thought to not be as important due to the invention of the atomic bomb</a:t>
            </a:r>
          </a:p>
          <a:p>
            <a:pPr marL="1200150" lvl="2" indent="-285750">
              <a:buFont typeface="Arial" panose="020B0604020202020204" pitchFamily="34" charset="0"/>
              <a:buChar char="•"/>
            </a:pPr>
            <a:r>
              <a:rPr lang="en-US" dirty="0"/>
              <a:t>The army wasn’t very popular after the war because of the disdain that came with the rules and regulations put on them during WWII</a:t>
            </a:r>
          </a:p>
          <a:p>
            <a:pPr marL="1200150" lvl="2" indent="-285750">
              <a:buFont typeface="Arial" panose="020B0604020202020204" pitchFamily="34" charset="0"/>
              <a:buChar char="•"/>
            </a:pPr>
            <a:r>
              <a:rPr lang="en-US" dirty="0"/>
              <a:t>The army was struggling to incorporate women and minorities</a:t>
            </a:r>
          </a:p>
          <a:p>
            <a:pPr marL="742950" lvl="1" indent="-285750">
              <a:buFont typeface="Arial" panose="020B0604020202020204" pitchFamily="34" charset="0"/>
              <a:buChar char="•"/>
            </a:pPr>
            <a:r>
              <a:rPr lang="en-US" dirty="0"/>
              <a:t>Women’s armed service act</a:t>
            </a:r>
          </a:p>
          <a:p>
            <a:pPr marL="1200150" lvl="2" indent="-285750">
              <a:buFont typeface="Arial" panose="020B0604020202020204" pitchFamily="34" charset="0"/>
              <a:buChar char="•"/>
            </a:pPr>
            <a:r>
              <a:rPr lang="en-US" dirty="0"/>
              <a:t>Gave regular status to women in all branches of military service</a:t>
            </a:r>
          </a:p>
          <a:p>
            <a:pPr marL="1200150" lvl="2" indent="-285750">
              <a:buFont typeface="Arial" panose="020B0604020202020204" pitchFamily="34" charset="0"/>
              <a:buChar char="•"/>
            </a:pPr>
            <a:r>
              <a:rPr lang="en-US" dirty="0"/>
              <a:t>However, women could only command other women, couldn’t have children, couldn’t achieve the rank of general, and couldn’t operate in combat ground units, naval ships or air squadrons</a:t>
            </a:r>
          </a:p>
          <a:p>
            <a:pPr marL="742950" lvl="1" indent="-285750">
              <a:buFont typeface="Arial" panose="020B0604020202020204" pitchFamily="34" charset="0"/>
              <a:buChar char="•"/>
            </a:pPr>
            <a:r>
              <a:rPr lang="en-US" dirty="0"/>
              <a:t>Executive order 9881</a:t>
            </a:r>
          </a:p>
          <a:p>
            <a:pPr marL="1200150" lvl="2" indent="-285750">
              <a:buFont typeface="Arial" panose="020B0604020202020204" pitchFamily="34" charset="0"/>
              <a:buChar char="•"/>
            </a:pPr>
            <a:r>
              <a:rPr lang="en-US" dirty="0"/>
              <a:t>At this time, the American army was more segregated that during the civil war. Black and White men rarely saw each other</a:t>
            </a:r>
          </a:p>
          <a:p>
            <a:pPr marL="1200150" lvl="2" indent="-285750">
              <a:buFont typeface="Arial" panose="020B0604020202020204" pitchFamily="34" charset="0"/>
              <a:buChar char="•"/>
            </a:pPr>
            <a:r>
              <a:rPr lang="en-US" dirty="0"/>
              <a:t>Sargeant Isaac Woodard</a:t>
            </a:r>
          </a:p>
          <a:p>
            <a:pPr marL="1657350" lvl="3" indent="-285750">
              <a:buFont typeface="Arial" panose="020B0604020202020204" pitchFamily="34" charset="0"/>
              <a:buChar char="•"/>
            </a:pPr>
            <a:r>
              <a:rPr lang="en-US" dirty="0"/>
              <a:t>2 days after being honorable discharged, police beat him up for trying to get the bus driver to stop at his stop.</a:t>
            </a:r>
          </a:p>
          <a:p>
            <a:pPr marL="2114550" lvl="4" indent="-285750">
              <a:buFont typeface="Arial" panose="020B0604020202020204" pitchFamily="34" charset="0"/>
              <a:buChar char="•"/>
            </a:pPr>
            <a:r>
              <a:rPr lang="en-US" dirty="0"/>
              <a:t>Ends up being blinded</a:t>
            </a:r>
          </a:p>
          <a:p>
            <a:pPr marL="1657350" lvl="3" indent="-285750">
              <a:buFont typeface="Arial" panose="020B0604020202020204" pitchFamily="34" charset="0"/>
              <a:buChar char="•"/>
            </a:pPr>
            <a:r>
              <a:rPr lang="en-US" dirty="0"/>
              <a:t>Despite being a Southerner who hated Yankees, Truman is angered by this story an orders the desegregation of the military in 1947</a:t>
            </a:r>
          </a:p>
        </p:txBody>
      </p:sp>
      <p:pic>
        <p:nvPicPr>
          <p:cNvPr id="6" name="Picture 5">
            <a:extLst>
              <a:ext uri="{FF2B5EF4-FFF2-40B4-BE49-F238E27FC236}">
                <a16:creationId xmlns:a16="http://schemas.microsoft.com/office/drawing/2014/main" id="{679AAC92-45C9-675E-13F9-457E1D3AF4DC}"/>
              </a:ext>
            </a:extLst>
          </p:cNvPr>
          <p:cNvPicPr>
            <a:picLocks noChangeAspect="1"/>
          </p:cNvPicPr>
          <p:nvPr/>
        </p:nvPicPr>
        <p:blipFill>
          <a:blip r:embed="rId2"/>
          <a:stretch>
            <a:fillRect/>
          </a:stretch>
        </p:blipFill>
        <p:spPr>
          <a:xfrm>
            <a:off x="4195669" y="2036378"/>
            <a:ext cx="3820058" cy="2200582"/>
          </a:xfrm>
          <a:prstGeom prst="rect">
            <a:avLst/>
          </a:prstGeom>
        </p:spPr>
      </p:pic>
      <p:pic>
        <p:nvPicPr>
          <p:cNvPr id="8" name="Picture 7">
            <a:extLst>
              <a:ext uri="{FF2B5EF4-FFF2-40B4-BE49-F238E27FC236}">
                <a16:creationId xmlns:a16="http://schemas.microsoft.com/office/drawing/2014/main" id="{F606B119-796B-F41C-90BE-3659FBCA85A5}"/>
              </a:ext>
            </a:extLst>
          </p:cNvPr>
          <p:cNvPicPr>
            <a:picLocks noChangeAspect="1"/>
          </p:cNvPicPr>
          <p:nvPr/>
        </p:nvPicPr>
        <p:blipFill>
          <a:blip r:embed="rId3"/>
          <a:stretch>
            <a:fillRect/>
          </a:stretch>
        </p:blipFill>
        <p:spPr>
          <a:xfrm>
            <a:off x="395995" y="1881346"/>
            <a:ext cx="3505689" cy="2676899"/>
          </a:xfrm>
          <a:prstGeom prst="rect">
            <a:avLst/>
          </a:prstGeom>
        </p:spPr>
      </p:pic>
    </p:spTree>
    <p:extLst>
      <p:ext uri="{BB962C8B-B14F-4D97-AF65-F5344CB8AC3E}">
        <p14:creationId xmlns:p14="http://schemas.microsoft.com/office/powerpoint/2010/main" val="2292413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8DD69-1319-8878-6C2A-5F50B6AF0DA6}"/>
              </a:ext>
            </a:extLst>
          </p:cNvPr>
          <p:cNvPicPr>
            <a:picLocks noChangeAspect="1"/>
          </p:cNvPicPr>
          <p:nvPr/>
        </p:nvPicPr>
        <p:blipFill>
          <a:blip r:embed="rId2"/>
          <a:stretch>
            <a:fillRect/>
          </a:stretch>
        </p:blipFill>
        <p:spPr>
          <a:xfrm>
            <a:off x="857731" y="116378"/>
            <a:ext cx="6735078" cy="4522124"/>
          </a:xfrm>
          <a:prstGeom prst="rect">
            <a:avLst/>
          </a:prstGeom>
        </p:spPr>
      </p:pic>
      <p:sp>
        <p:nvSpPr>
          <p:cNvPr id="4" name="TextBox 3">
            <a:extLst>
              <a:ext uri="{FF2B5EF4-FFF2-40B4-BE49-F238E27FC236}">
                <a16:creationId xmlns:a16="http://schemas.microsoft.com/office/drawing/2014/main" id="{68667D38-6C07-F108-FB67-BF0D2062617E}"/>
              </a:ext>
            </a:extLst>
          </p:cNvPr>
          <p:cNvSpPr txBox="1"/>
          <p:nvPr/>
        </p:nvSpPr>
        <p:spPr>
          <a:xfrm>
            <a:off x="0" y="4937760"/>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Truman and the United Nations</a:t>
            </a:r>
          </a:p>
          <a:p>
            <a:pPr marL="742950" lvl="1" indent="-285750">
              <a:buFont typeface="Arial" panose="020B0604020202020204" pitchFamily="34" charset="0"/>
              <a:buChar char="•"/>
            </a:pPr>
            <a:r>
              <a:rPr lang="en-US" dirty="0"/>
              <a:t>US Army was not prepared to fight, as it was dealing with desegregation and illiterate soldiers</a:t>
            </a:r>
          </a:p>
          <a:p>
            <a:pPr marL="742950" lvl="1" indent="-285750">
              <a:buFont typeface="Arial" panose="020B0604020202020204" pitchFamily="34" charset="0"/>
              <a:buChar char="•"/>
            </a:pPr>
            <a:r>
              <a:rPr lang="en-US" dirty="0"/>
              <a:t>Soviets had been training the North Korean army to 135k troops</a:t>
            </a:r>
          </a:p>
          <a:p>
            <a:pPr marL="1200150" lvl="2" indent="-285750">
              <a:buFont typeface="Arial" panose="020B0604020202020204" pitchFamily="34" charset="0"/>
              <a:buChar char="•"/>
            </a:pPr>
            <a:r>
              <a:rPr lang="en-US" dirty="0"/>
              <a:t>In June of 1950, the North Korean army tried to unite Korea under a communist government</a:t>
            </a:r>
          </a:p>
          <a:p>
            <a:pPr marL="742950" lvl="1" indent="-285750">
              <a:buFont typeface="Arial" panose="020B0604020202020204" pitchFamily="34" charset="0"/>
              <a:buChar char="•"/>
            </a:pPr>
            <a:r>
              <a:rPr lang="en-US" dirty="0"/>
              <a:t>South Korean and American troops station in South Korea had been pushed back to Pusan</a:t>
            </a:r>
          </a:p>
        </p:txBody>
      </p:sp>
      <p:pic>
        <p:nvPicPr>
          <p:cNvPr id="8" name="Picture 7">
            <a:extLst>
              <a:ext uri="{FF2B5EF4-FFF2-40B4-BE49-F238E27FC236}">
                <a16:creationId xmlns:a16="http://schemas.microsoft.com/office/drawing/2014/main" id="{2EC7CF79-94D6-3E44-9023-77D5C2BE5E85}"/>
              </a:ext>
            </a:extLst>
          </p:cNvPr>
          <p:cNvPicPr>
            <a:picLocks noChangeAspect="1"/>
          </p:cNvPicPr>
          <p:nvPr/>
        </p:nvPicPr>
        <p:blipFill>
          <a:blip r:embed="rId3"/>
          <a:stretch>
            <a:fillRect/>
          </a:stretch>
        </p:blipFill>
        <p:spPr>
          <a:xfrm>
            <a:off x="4810902" y="7005893"/>
            <a:ext cx="3753374" cy="5029902"/>
          </a:xfrm>
          <a:prstGeom prst="rect">
            <a:avLst/>
          </a:prstGeom>
        </p:spPr>
      </p:pic>
      <p:sp>
        <p:nvSpPr>
          <p:cNvPr id="9" name="TextBox 8">
            <a:extLst>
              <a:ext uri="{FF2B5EF4-FFF2-40B4-BE49-F238E27FC236}">
                <a16:creationId xmlns:a16="http://schemas.microsoft.com/office/drawing/2014/main" id="{5FC2998A-5C76-D35B-C447-C92795C20E92}"/>
              </a:ext>
            </a:extLst>
          </p:cNvPr>
          <p:cNvSpPr txBox="1"/>
          <p:nvPr/>
        </p:nvSpPr>
        <p:spPr>
          <a:xfrm>
            <a:off x="0" y="7132321"/>
            <a:ext cx="4821382"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Truman tries to see if the UN will meet communist aggression with collective intervention</a:t>
            </a:r>
          </a:p>
          <a:p>
            <a:pPr marL="1200150" lvl="2" indent="-285750">
              <a:buFont typeface="Arial" panose="020B0604020202020204" pitchFamily="34" charset="0"/>
              <a:buChar char="•"/>
            </a:pPr>
            <a:r>
              <a:rPr lang="en-US" dirty="0"/>
              <a:t>This happens, and the UN proposes a goal to push back the North Koreans to the 38</a:t>
            </a:r>
            <a:r>
              <a:rPr lang="en-US" baseline="30000" dirty="0"/>
              <a:t>th</a:t>
            </a:r>
            <a:r>
              <a:rPr lang="en-US" dirty="0"/>
              <a:t> parallel</a:t>
            </a:r>
          </a:p>
          <a:p>
            <a:pPr marL="1200150" lvl="2" indent="-285750">
              <a:buFont typeface="Arial" panose="020B0604020202020204" pitchFamily="34" charset="0"/>
              <a:buChar char="•"/>
            </a:pPr>
            <a:r>
              <a:rPr lang="en-US" dirty="0"/>
              <a:t>The US officially gets involved in the conflict</a:t>
            </a:r>
          </a:p>
        </p:txBody>
      </p:sp>
    </p:spTree>
    <p:extLst>
      <p:ext uri="{BB962C8B-B14F-4D97-AF65-F5344CB8AC3E}">
        <p14:creationId xmlns:p14="http://schemas.microsoft.com/office/powerpoint/2010/main" val="340478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487D4-D0A4-ED12-4C93-026F968F9C13}"/>
              </a:ext>
            </a:extLst>
          </p:cNvPr>
          <p:cNvPicPr>
            <a:picLocks noChangeAspect="1"/>
          </p:cNvPicPr>
          <p:nvPr/>
        </p:nvPicPr>
        <p:blipFill>
          <a:blip r:embed="rId2"/>
          <a:stretch>
            <a:fillRect/>
          </a:stretch>
        </p:blipFill>
        <p:spPr>
          <a:xfrm>
            <a:off x="347652" y="130049"/>
            <a:ext cx="4389041" cy="3909936"/>
          </a:xfrm>
          <a:prstGeom prst="rect">
            <a:avLst/>
          </a:prstGeom>
        </p:spPr>
      </p:pic>
      <p:pic>
        <p:nvPicPr>
          <p:cNvPr id="3" name="Picture 2">
            <a:extLst>
              <a:ext uri="{FF2B5EF4-FFF2-40B4-BE49-F238E27FC236}">
                <a16:creationId xmlns:a16="http://schemas.microsoft.com/office/drawing/2014/main" id="{55CB1A54-1FE5-43CC-727F-F230E28DDF9B}"/>
              </a:ext>
            </a:extLst>
          </p:cNvPr>
          <p:cNvPicPr>
            <a:picLocks noChangeAspect="1"/>
          </p:cNvPicPr>
          <p:nvPr/>
        </p:nvPicPr>
        <p:blipFill>
          <a:blip r:embed="rId3"/>
          <a:stretch>
            <a:fillRect/>
          </a:stretch>
        </p:blipFill>
        <p:spPr>
          <a:xfrm>
            <a:off x="4949020" y="0"/>
            <a:ext cx="3737780" cy="4202001"/>
          </a:xfrm>
          <a:prstGeom prst="rect">
            <a:avLst/>
          </a:prstGeom>
        </p:spPr>
      </p:pic>
      <p:sp>
        <p:nvSpPr>
          <p:cNvPr id="4" name="TextBox 3">
            <a:extLst>
              <a:ext uri="{FF2B5EF4-FFF2-40B4-BE49-F238E27FC236}">
                <a16:creationId xmlns:a16="http://schemas.microsoft.com/office/drawing/2014/main" id="{C7C47335-FA28-C6E6-DDF1-9335AEB63C97}"/>
              </a:ext>
            </a:extLst>
          </p:cNvPr>
          <p:cNvSpPr txBox="1"/>
          <p:nvPr/>
        </p:nvSpPr>
        <p:spPr>
          <a:xfrm>
            <a:off x="0" y="4239491"/>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Truman vs. MacArthur</a:t>
            </a:r>
          </a:p>
          <a:p>
            <a:pPr marL="742950" lvl="1" indent="-285750">
              <a:buFont typeface="Arial" panose="020B0604020202020204" pitchFamily="34" charset="0"/>
              <a:buChar char="•"/>
            </a:pPr>
            <a:r>
              <a:rPr lang="en-US" dirty="0"/>
              <a:t>MacArthur was named the commander of the forces in Korea</a:t>
            </a:r>
          </a:p>
          <a:p>
            <a:pPr marL="742950" lvl="1" indent="-285750">
              <a:buFont typeface="Arial" panose="020B0604020202020204" pitchFamily="34" charset="0"/>
              <a:buChar char="•"/>
            </a:pPr>
            <a:r>
              <a:rPr lang="en-US" dirty="0"/>
              <a:t>He was well regarded from his time in WWII and the occupation of Japan</a:t>
            </a:r>
          </a:p>
          <a:p>
            <a:pPr marL="1200150" lvl="2" indent="-285750">
              <a:buFont typeface="Arial" panose="020B0604020202020204" pitchFamily="34" charset="0"/>
              <a:buChar char="•"/>
            </a:pPr>
            <a:r>
              <a:rPr lang="en-US" dirty="0"/>
              <a:t>Helped write the constitution of Japan</a:t>
            </a:r>
          </a:p>
          <a:p>
            <a:pPr marL="742950" lvl="1" indent="-285750">
              <a:buFont typeface="Arial" panose="020B0604020202020204" pitchFamily="34" charset="0"/>
              <a:buChar char="•"/>
            </a:pPr>
            <a:r>
              <a:rPr lang="en-US" dirty="0"/>
              <a:t>He also wanted the Korean war to be a showdown with communism</a:t>
            </a:r>
          </a:p>
          <a:p>
            <a:pPr marL="1200150" lvl="2" indent="-285750">
              <a:buFont typeface="Arial" panose="020B0604020202020204" pitchFamily="34" charset="0"/>
              <a:buChar char="•"/>
            </a:pPr>
            <a:r>
              <a:rPr lang="en-US" dirty="0"/>
              <a:t>Believed that Asia was more important than Europe and that the USA should risk war with China and the Soviets to achieve his goals</a:t>
            </a:r>
          </a:p>
          <a:p>
            <a:pPr marL="742950" lvl="1" indent="-285750">
              <a:buFont typeface="Arial" panose="020B0604020202020204" pitchFamily="34" charset="0"/>
              <a:buChar char="•"/>
            </a:pPr>
            <a:r>
              <a:rPr lang="en-US" dirty="0"/>
              <a:t>From the beginning of the war, He had requested to bomb sites in China</a:t>
            </a:r>
          </a:p>
          <a:p>
            <a:pPr marL="742950" lvl="1" indent="-285750">
              <a:buFont typeface="Arial" panose="020B0604020202020204" pitchFamily="34" charset="0"/>
              <a:buChar char="•"/>
            </a:pPr>
            <a:r>
              <a:rPr lang="en-US" dirty="0"/>
              <a:t>Truman was firmly against MacArthur, as he wanted to keep the war limited</a:t>
            </a:r>
          </a:p>
          <a:p>
            <a:pPr marL="742950" lvl="1" indent="-285750">
              <a:buFont typeface="Arial" panose="020B0604020202020204" pitchFamily="34" charset="0"/>
              <a:buChar char="•"/>
            </a:pPr>
            <a:r>
              <a:rPr lang="en-US" dirty="0"/>
              <a:t>Inchon Landing</a:t>
            </a:r>
          </a:p>
          <a:p>
            <a:pPr marL="1200150" lvl="2" indent="-285750">
              <a:buFont typeface="Arial" panose="020B0604020202020204" pitchFamily="34" charset="0"/>
              <a:buChar char="•"/>
            </a:pPr>
            <a:r>
              <a:rPr lang="en-US" dirty="0"/>
              <a:t>Plan was that the X corps would land in Inchon, and the 8</a:t>
            </a:r>
            <a:r>
              <a:rPr lang="en-US" baseline="30000" dirty="0"/>
              <a:t>th</a:t>
            </a:r>
            <a:r>
              <a:rPr lang="en-US" dirty="0"/>
              <a:t> army would break out of Pusan.</a:t>
            </a:r>
          </a:p>
          <a:p>
            <a:pPr marL="1657350" lvl="3" indent="-285750">
              <a:buFont typeface="Arial" panose="020B0604020202020204" pitchFamily="34" charset="0"/>
              <a:buChar char="•"/>
            </a:pPr>
            <a:r>
              <a:rPr lang="en-US" dirty="0"/>
              <a:t>The amphibious assault was difficult because they were landing at a port, but it still went extremely well due to experience from WWII</a:t>
            </a:r>
          </a:p>
          <a:p>
            <a:pPr marL="1200150" lvl="2" indent="-285750">
              <a:buFont typeface="Arial" panose="020B0604020202020204" pitchFamily="34" charset="0"/>
              <a:buChar char="•"/>
            </a:pPr>
            <a:r>
              <a:rPr lang="en-US" dirty="0"/>
              <a:t>The American troops quickly passed the 38</a:t>
            </a:r>
            <a:r>
              <a:rPr lang="en-US" baseline="30000" dirty="0"/>
              <a:t>th</a:t>
            </a:r>
            <a:r>
              <a:rPr lang="en-US" dirty="0"/>
              <a:t> parallel and kept going</a:t>
            </a:r>
          </a:p>
          <a:p>
            <a:pPr marL="1657350" lvl="3" indent="-285750">
              <a:buFont typeface="Arial" panose="020B0604020202020204" pitchFamily="34" charset="0"/>
              <a:buChar char="•"/>
            </a:pPr>
            <a:r>
              <a:rPr lang="en-US" dirty="0"/>
              <a:t>The UN quickly changed the goal to unify Korea after seeing the success of Inchon</a:t>
            </a:r>
          </a:p>
        </p:txBody>
      </p:sp>
      <p:pic>
        <p:nvPicPr>
          <p:cNvPr id="7" name="Picture 6">
            <a:extLst>
              <a:ext uri="{FF2B5EF4-FFF2-40B4-BE49-F238E27FC236}">
                <a16:creationId xmlns:a16="http://schemas.microsoft.com/office/drawing/2014/main" id="{4924EF86-77FF-2D9C-4E6D-49F18AF40788}"/>
              </a:ext>
            </a:extLst>
          </p:cNvPr>
          <p:cNvPicPr>
            <a:picLocks noChangeAspect="1"/>
          </p:cNvPicPr>
          <p:nvPr/>
        </p:nvPicPr>
        <p:blipFill>
          <a:blip r:embed="rId4"/>
          <a:stretch>
            <a:fillRect/>
          </a:stretch>
        </p:blipFill>
        <p:spPr>
          <a:xfrm>
            <a:off x="2214194" y="8946414"/>
            <a:ext cx="4136730" cy="3245586"/>
          </a:xfrm>
          <a:prstGeom prst="rect">
            <a:avLst/>
          </a:prstGeom>
        </p:spPr>
      </p:pic>
    </p:spTree>
    <p:extLst>
      <p:ext uri="{BB962C8B-B14F-4D97-AF65-F5344CB8AC3E}">
        <p14:creationId xmlns:p14="http://schemas.microsoft.com/office/powerpoint/2010/main" val="46175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05E9F-6A41-FEF5-D0DF-736AE970F968}"/>
              </a:ext>
            </a:extLst>
          </p:cNvPr>
          <p:cNvSpPr txBox="1"/>
          <p:nvPr/>
        </p:nvSpPr>
        <p:spPr>
          <a:xfrm>
            <a:off x="0" y="149628"/>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the success, Truman tells MacArthur to not get close to the Yula river as to not provoke China</a:t>
            </a:r>
          </a:p>
          <a:p>
            <a:pPr marL="1200150" lvl="2" indent="-285750">
              <a:buFont typeface="Arial" panose="020B0604020202020204" pitchFamily="34" charset="0"/>
              <a:buChar char="•"/>
            </a:pPr>
            <a:r>
              <a:rPr lang="en-US" dirty="0"/>
              <a:t>MacArthur doesn’t care and keeps going</a:t>
            </a:r>
          </a:p>
          <a:p>
            <a:pPr marL="742950" lvl="1" indent="-285750">
              <a:buFont typeface="Arial" panose="020B0604020202020204" pitchFamily="34" charset="0"/>
              <a:buChar char="•"/>
            </a:pPr>
            <a:r>
              <a:rPr lang="en-US" dirty="0"/>
              <a:t>In a surprise attack, the Chinese move tons of forces across the border overnight and catch the Americans off guard</a:t>
            </a:r>
          </a:p>
          <a:p>
            <a:pPr marL="1200150" lvl="2" indent="-285750">
              <a:buFont typeface="Arial" panose="020B0604020202020204" pitchFamily="34" charset="0"/>
              <a:buChar char="•"/>
            </a:pPr>
            <a:r>
              <a:rPr lang="en-US" dirty="0"/>
              <a:t>They area able to surprise the Americans because they created bridges invisible to scouting planes by covering rocks with chicken wire and covering up the riverbed</a:t>
            </a:r>
          </a:p>
          <a:p>
            <a:pPr marL="1200150" lvl="2" indent="-285750">
              <a:buFont typeface="Arial" panose="020B0604020202020204" pitchFamily="34" charset="0"/>
              <a:buChar char="•"/>
            </a:pPr>
            <a:r>
              <a:rPr lang="en-US" dirty="0"/>
              <a:t>By Christmas 1950, the Americans are pushed back to the 38</a:t>
            </a:r>
            <a:r>
              <a:rPr lang="en-US" baseline="30000" dirty="0"/>
              <a:t>th</a:t>
            </a:r>
            <a:r>
              <a:rPr lang="en-US" dirty="0"/>
              <a:t> parallel, and shortly after that, they are pushed back even further</a:t>
            </a:r>
          </a:p>
        </p:txBody>
      </p:sp>
      <p:pic>
        <p:nvPicPr>
          <p:cNvPr id="4" name="Picture 3">
            <a:extLst>
              <a:ext uri="{FF2B5EF4-FFF2-40B4-BE49-F238E27FC236}">
                <a16:creationId xmlns:a16="http://schemas.microsoft.com/office/drawing/2014/main" id="{46A26E6A-3F38-D002-6ED7-45819AF6EB40}"/>
              </a:ext>
            </a:extLst>
          </p:cNvPr>
          <p:cNvPicPr>
            <a:picLocks noChangeAspect="1"/>
          </p:cNvPicPr>
          <p:nvPr/>
        </p:nvPicPr>
        <p:blipFill>
          <a:blip r:embed="rId2"/>
          <a:stretch>
            <a:fillRect/>
          </a:stretch>
        </p:blipFill>
        <p:spPr>
          <a:xfrm>
            <a:off x="317358" y="3038139"/>
            <a:ext cx="3696216" cy="6049219"/>
          </a:xfrm>
          <a:prstGeom prst="rect">
            <a:avLst/>
          </a:prstGeom>
        </p:spPr>
      </p:pic>
      <p:pic>
        <p:nvPicPr>
          <p:cNvPr id="6" name="Picture 5">
            <a:extLst>
              <a:ext uri="{FF2B5EF4-FFF2-40B4-BE49-F238E27FC236}">
                <a16:creationId xmlns:a16="http://schemas.microsoft.com/office/drawing/2014/main" id="{2FFFFD9D-048D-3D0C-0CD2-F851E0165162}"/>
              </a:ext>
            </a:extLst>
          </p:cNvPr>
          <p:cNvPicPr>
            <a:picLocks noChangeAspect="1"/>
          </p:cNvPicPr>
          <p:nvPr/>
        </p:nvPicPr>
        <p:blipFill>
          <a:blip r:embed="rId3"/>
          <a:stretch>
            <a:fillRect/>
          </a:stretch>
        </p:blipFill>
        <p:spPr>
          <a:xfrm>
            <a:off x="4159261" y="3104459"/>
            <a:ext cx="4391638" cy="6182588"/>
          </a:xfrm>
          <a:prstGeom prst="rect">
            <a:avLst/>
          </a:prstGeom>
        </p:spPr>
      </p:pic>
      <p:sp>
        <p:nvSpPr>
          <p:cNvPr id="7" name="TextBox 6">
            <a:extLst>
              <a:ext uri="{FF2B5EF4-FFF2-40B4-BE49-F238E27FC236}">
                <a16:creationId xmlns:a16="http://schemas.microsoft.com/office/drawing/2014/main" id="{FD1684AD-190B-BBD4-50F3-53398D270EC5}"/>
              </a:ext>
            </a:extLst>
          </p:cNvPr>
          <p:cNvSpPr txBox="1"/>
          <p:nvPr/>
        </p:nvSpPr>
        <p:spPr>
          <a:xfrm>
            <a:off x="0" y="9293629"/>
            <a:ext cx="8686800"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t>MacArthur wants to escalate the conflict and attack the Chinese mainland</a:t>
            </a:r>
          </a:p>
          <a:p>
            <a:pPr marL="1200150" lvl="2" indent="-285750">
              <a:buFont typeface="Arial" panose="020B0604020202020204" pitchFamily="34" charset="0"/>
              <a:buChar char="•"/>
            </a:pPr>
            <a:r>
              <a:rPr lang="en-US" dirty="0"/>
              <a:t>Truman is annoyed by MacArthur and tells him that he can only talk to the press with his permission.</a:t>
            </a:r>
          </a:p>
          <a:p>
            <a:pPr marL="1200150" lvl="2" indent="-285750">
              <a:buFont typeface="Arial" panose="020B0604020202020204" pitchFamily="34" charset="0"/>
              <a:buChar char="•"/>
            </a:pPr>
            <a:r>
              <a:rPr lang="en-US" dirty="0"/>
              <a:t>MacArthur then proceeds to directly threaten China and write his opinions to congressmen.</a:t>
            </a:r>
          </a:p>
          <a:p>
            <a:pPr marL="1657350" lvl="3" indent="-285750">
              <a:buFont typeface="Arial" panose="020B0604020202020204" pitchFamily="34" charset="0"/>
              <a:buChar char="•"/>
            </a:pPr>
            <a:r>
              <a:rPr lang="en-US" dirty="0"/>
              <a:t>At this point, Truman had enough and fired MacArthur</a:t>
            </a:r>
          </a:p>
          <a:p>
            <a:pPr marL="742950" lvl="1" indent="-285750">
              <a:buFont typeface="Arial" panose="020B0604020202020204" pitchFamily="34" charset="0"/>
              <a:buChar char="•"/>
            </a:pPr>
            <a:r>
              <a:rPr lang="en-US" dirty="0"/>
              <a:t>Never had an outcome of a battle have such ramifications once the nuclear bomb was created. Commander's actions have much larger impacts</a:t>
            </a:r>
          </a:p>
        </p:txBody>
      </p:sp>
    </p:spTree>
    <p:extLst>
      <p:ext uri="{BB962C8B-B14F-4D97-AF65-F5344CB8AC3E}">
        <p14:creationId xmlns:p14="http://schemas.microsoft.com/office/powerpoint/2010/main" val="114060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362B-865B-7033-FFBE-F3447EC9FDF8}"/>
              </a:ext>
            </a:extLst>
          </p:cNvPr>
          <p:cNvPicPr>
            <a:picLocks noChangeAspect="1"/>
          </p:cNvPicPr>
          <p:nvPr/>
        </p:nvPicPr>
        <p:blipFill>
          <a:blip r:embed="rId2"/>
          <a:stretch>
            <a:fillRect/>
          </a:stretch>
        </p:blipFill>
        <p:spPr>
          <a:xfrm>
            <a:off x="509033" y="450334"/>
            <a:ext cx="3455394" cy="4354421"/>
          </a:xfrm>
          <a:prstGeom prst="rect">
            <a:avLst/>
          </a:prstGeom>
        </p:spPr>
      </p:pic>
      <p:pic>
        <p:nvPicPr>
          <p:cNvPr id="5" name="Picture 4">
            <a:extLst>
              <a:ext uri="{FF2B5EF4-FFF2-40B4-BE49-F238E27FC236}">
                <a16:creationId xmlns:a16="http://schemas.microsoft.com/office/drawing/2014/main" id="{464266E0-B889-108F-DB29-0056ED940685}"/>
              </a:ext>
            </a:extLst>
          </p:cNvPr>
          <p:cNvPicPr>
            <a:picLocks noChangeAspect="1"/>
          </p:cNvPicPr>
          <p:nvPr/>
        </p:nvPicPr>
        <p:blipFill>
          <a:blip r:embed="rId3"/>
          <a:stretch>
            <a:fillRect/>
          </a:stretch>
        </p:blipFill>
        <p:spPr>
          <a:xfrm>
            <a:off x="4359039" y="216130"/>
            <a:ext cx="3272044" cy="5064231"/>
          </a:xfrm>
          <a:prstGeom prst="rect">
            <a:avLst/>
          </a:prstGeom>
        </p:spPr>
      </p:pic>
      <p:sp>
        <p:nvSpPr>
          <p:cNvPr id="6" name="TextBox 5">
            <a:extLst>
              <a:ext uri="{FF2B5EF4-FFF2-40B4-BE49-F238E27FC236}">
                <a16:creationId xmlns:a16="http://schemas.microsoft.com/office/drawing/2014/main" id="{801B4C16-F552-F5B8-BB66-28DF8EC0AF94}"/>
              </a:ext>
            </a:extLst>
          </p:cNvPr>
          <p:cNvSpPr txBox="1"/>
          <p:nvPr/>
        </p:nvSpPr>
        <p:spPr>
          <a:xfrm>
            <a:off x="0" y="533677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Stabilizing Korea</a:t>
            </a:r>
          </a:p>
          <a:p>
            <a:pPr marL="742950" lvl="1" indent="-285750">
              <a:buFont typeface="Arial" panose="020B0604020202020204" pitchFamily="34" charset="0"/>
              <a:buChar char="•"/>
            </a:pPr>
            <a:r>
              <a:rPr lang="en-US" dirty="0"/>
              <a:t>Ridgway takes over command in Korea</a:t>
            </a:r>
          </a:p>
          <a:p>
            <a:pPr marL="1200150" lvl="2" indent="-285750">
              <a:buFont typeface="Arial" panose="020B0604020202020204" pitchFamily="34" charset="0"/>
              <a:buChar char="•"/>
            </a:pPr>
            <a:r>
              <a:rPr lang="en-US" dirty="0"/>
              <a:t>He improves the forces, stabilizes line, and launches a counteroffensive North</a:t>
            </a:r>
          </a:p>
          <a:p>
            <a:pPr marL="1657350" lvl="3" indent="-285750">
              <a:buFont typeface="Arial" panose="020B0604020202020204" pitchFamily="34" charset="0"/>
              <a:buChar char="•"/>
            </a:pPr>
            <a:r>
              <a:rPr lang="en-US" dirty="0"/>
              <a:t>At this point, the Chinese tactics are known, so it is much easier to make progress</a:t>
            </a:r>
          </a:p>
          <a:p>
            <a:pPr marL="742950" lvl="1" indent="-285750">
              <a:buFont typeface="Arial" panose="020B0604020202020204" pitchFamily="34" charset="0"/>
              <a:buChar char="•"/>
            </a:pPr>
            <a:r>
              <a:rPr lang="en-US" dirty="0"/>
              <a:t>Eventually, a stalemate is reached, as bombing is not as effective when your enemy’s logistics are people with backpacks</a:t>
            </a:r>
          </a:p>
          <a:p>
            <a:pPr marL="742950" lvl="1" indent="-285750">
              <a:buFont typeface="Arial" panose="020B0604020202020204" pitchFamily="34" charset="0"/>
              <a:buChar char="•"/>
            </a:pPr>
            <a:r>
              <a:rPr lang="en-US" dirty="0"/>
              <a:t>The stalemate occurs for 2 years where the American forces launch 1 million artillery shells a month</a:t>
            </a:r>
          </a:p>
        </p:txBody>
      </p:sp>
    </p:spTree>
    <p:extLst>
      <p:ext uri="{BB962C8B-B14F-4D97-AF65-F5344CB8AC3E}">
        <p14:creationId xmlns:p14="http://schemas.microsoft.com/office/powerpoint/2010/main" val="652769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187E4-2042-1BDD-4DDE-B88FFBDF8450}"/>
              </a:ext>
            </a:extLst>
          </p:cNvPr>
          <p:cNvSpPr txBox="1"/>
          <p:nvPr/>
        </p:nvSpPr>
        <p:spPr>
          <a:xfrm>
            <a:off x="0" y="175364"/>
            <a:ext cx="8686799" cy="830997"/>
          </a:xfrm>
          <a:prstGeom prst="rect">
            <a:avLst/>
          </a:prstGeom>
          <a:noFill/>
        </p:spPr>
        <p:txBody>
          <a:bodyPr wrap="square" rtlCol="0">
            <a:spAutoFit/>
          </a:bodyPr>
          <a:lstStyle/>
          <a:p>
            <a:pPr algn="ctr"/>
            <a:r>
              <a:rPr lang="en-US" sz="4800" dirty="0"/>
              <a:t>Vietnam War</a:t>
            </a:r>
          </a:p>
        </p:txBody>
      </p:sp>
      <p:pic>
        <p:nvPicPr>
          <p:cNvPr id="4" name="Picture 3">
            <a:extLst>
              <a:ext uri="{FF2B5EF4-FFF2-40B4-BE49-F238E27FC236}">
                <a16:creationId xmlns:a16="http://schemas.microsoft.com/office/drawing/2014/main" id="{C5604DE4-A665-909E-D244-D54339EDBEFF}"/>
              </a:ext>
            </a:extLst>
          </p:cNvPr>
          <p:cNvPicPr>
            <a:picLocks noChangeAspect="1"/>
          </p:cNvPicPr>
          <p:nvPr/>
        </p:nvPicPr>
        <p:blipFill>
          <a:blip r:embed="rId2"/>
          <a:stretch>
            <a:fillRect/>
          </a:stretch>
        </p:blipFill>
        <p:spPr>
          <a:xfrm>
            <a:off x="974367" y="925931"/>
            <a:ext cx="6706536" cy="4191585"/>
          </a:xfrm>
          <a:prstGeom prst="rect">
            <a:avLst/>
          </a:prstGeom>
        </p:spPr>
      </p:pic>
      <p:sp>
        <p:nvSpPr>
          <p:cNvPr id="5" name="TextBox 4">
            <a:extLst>
              <a:ext uri="{FF2B5EF4-FFF2-40B4-BE49-F238E27FC236}">
                <a16:creationId xmlns:a16="http://schemas.microsoft.com/office/drawing/2014/main" id="{4B288169-71AE-850D-055C-BA2E21690664}"/>
              </a:ext>
            </a:extLst>
          </p:cNvPr>
          <p:cNvSpPr txBox="1"/>
          <p:nvPr/>
        </p:nvSpPr>
        <p:spPr>
          <a:xfrm>
            <a:off x="0" y="5360275"/>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 Chi Minh</a:t>
            </a:r>
          </a:p>
          <a:p>
            <a:pPr marL="742950" lvl="1" indent="-285750">
              <a:buFont typeface="Arial" panose="020B0604020202020204" pitchFamily="34" charset="0"/>
              <a:buChar char="•"/>
            </a:pPr>
            <a:r>
              <a:rPr lang="en-US" dirty="0"/>
              <a:t>Vietnamese Nationalist who fought in resistance movements against the Japanese and French</a:t>
            </a:r>
          </a:p>
          <a:p>
            <a:pPr marL="742950" lvl="1" indent="-285750">
              <a:buFont typeface="Arial" panose="020B0604020202020204" pitchFamily="34" charset="0"/>
              <a:buChar char="•"/>
            </a:pPr>
            <a:r>
              <a:rPr lang="en-US" dirty="0"/>
              <a:t>US gets involved with this because they believe that Ho is a Soviet Puppet</a:t>
            </a:r>
          </a:p>
          <a:p>
            <a:pPr marL="1200150" lvl="2" indent="-285750">
              <a:buFont typeface="Arial" panose="020B0604020202020204" pitchFamily="34" charset="0"/>
              <a:buChar char="•"/>
            </a:pPr>
            <a:r>
              <a:rPr lang="en-US" dirty="0"/>
              <a:t>In 1950, America starts sending military aid to France, who was fighting Ho</a:t>
            </a:r>
          </a:p>
          <a:p>
            <a:pPr marL="742950" lvl="1" indent="-285750">
              <a:buFont typeface="Arial" panose="020B0604020202020204" pitchFamily="34" charset="0"/>
              <a:buChar char="•"/>
            </a:pPr>
            <a:r>
              <a:rPr lang="en-US" dirty="0"/>
              <a:t>Despite aid, the French lose a large battle against the Vietnamese in 1954 and sue for peace.</a:t>
            </a:r>
          </a:p>
          <a:p>
            <a:pPr marL="1200150" lvl="2" indent="-285750">
              <a:buFont typeface="Arial" panose="020B0604020202020204" pitchFamily="34" charset="0"/>
              <a:buChar char="•"/>
            </a:pPr>
            <a:r>
              <a:rPr lang="en-US" dirty="0"/>
              <a:t>In this peace, Indochina gains independence, but Vietnam is split into a communist North (Ho Chi Minh) and non-communist South (Ngo Dinh Diem)</a:t>
            </a:r>
          </a:p>
          <a:p>
            <a:pPr marL="1657350" lvl="3" indent="-285750">
              <a:buFont typeface="Arial" panose="020B0604020202020204" pitchFamily="34" charset="0"/>
              <a:buChar char="•"/>
            </a:pPr>
            <a:r>
              <a:rPr lang="en-US" dirty="0"/>
              <a:t>2 years later, there is supposed to be elections to reunify the country</a:t>
            </a:r>
          </a:p>
        </p:txBody>
      </p:sp>
      <p:pic>
        <p:nvPicPr>
          <p:cNvPr id="7" name="Picture 6">
            <a:extLst>
              <a:ext uri="{FF2B5EF4-FFF2-40B4-BE49-F238E27FC236}">
                <a16:creationId xmlns:a16="http://schemas.microsoft.com/office/drawing/2014/main" id="{33818EE0-FE74-62C2-A59B-E17D15E1ADC6}"/>
              </a:ext>
            </a:extLst>
          </p:cNvPr>
          <p:cNvPicPr>
            <a:picLocks noChangeAspect="1"/>
          </p:cNvPicPr>
          <p:nvPr/>
        </p:nvPicPr>
        <p:blipFill>
          <a:blip r:embed="rId3"/>
          <a:stretch>
            <a:fillRect/>
          </a:stretch>
        </p:blipFill>
        <p:spPr>
          <a:xfrm>
            <a:off x="624158" y="9026583"/>
            <a:ext cx="3181794" cy="2305372"/>
          </a:xfrm>
          <a:prstGeom prst="rect">
            <a:avLst/>
          </a:prstGeom>
        </p:spPr>
      </p:pic>
      <p:pic>
        <p:nvPicPr>
          <p:cNvPr id="9" name="Picture 8">
            <a:extLst>
              <a:ext uri="{FF2B5EF4-FFF2-40B4-BE49-F238E27FC236}">
                <a16:creationId xmlns:a16="http://schemas.microsoft.com/office/drawing/2014/main" id="{963112C7-151F-85EC-5171-A16A402F958E}"/>
              </a:ext>
            </a:extLst>
          </p:cNvPr>
          <p:cNvPicPr>
            <a:picLocks noChangeAspect="1"/>
          </p:cNvPicPr>
          <p:nvPr/>
        </p:nvPicPr>
        <p:blipFill>
          <a:blip r:embed="rId4"/>
          <a:stretch>
            <a:fillRect/>
          </a:stretch>
        </p:blipFill>
        <p:spPr>
          <a:xfrm>
            <a:off x="5058760" y="8849540"/>
            <a:ext cx="2353003" cy="2438740"/>
          </a:xfrm>
          <a:prstGeom prst="rect">
            <a:avLst/>
          </a:prstGeom>
        </p:spPr>
      </p:pic>
    </p:spTree>
    <p:extLst>
      <p:ext uri="{BB962C8B-B14F-4D97-AF65-F5344CB8AC3E}">
        <p14:creationId xmlns:p14="http://schemas.microsoft.com/office/powerpoint/2010/main" val="412853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92DCE-E568-7C5F-1B99-2449614E78F7}"/>
              </a:ext>
            </a:extLst>
          </p:cNvPr>
          <p:cNvSpPr txBox="1"/>
          <p:nvPr/>
        </p:nvSpPr>
        <p:spPr>
          <a:xfrm>
            <a:off x="1" y="0"/>
            <a:ext cx="8686800" cy="8125301"/>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Navy</a:t>
            </a:r>
          </a:p>
          <a:p>
            <a:pPr marL="742950" lvl="1" indent="-285750">
              <a:buFont typeface="Arial" panose="020B0604020202020204" pitchFamily="34" charset="0"/>
              <a:buChar char="•"/>
            </a:pPr>
            <a:r>
              <a:rPr lang="en-US" dirty="0"/>
              <a:t>At the beginning of the century, the Great White Fleet was built with the best battleships in the world</a:t>
            </a:r>
          </a:p>
          <a:p>
            <a:pPr marL="1200150" lvl="2" indent="-285750">
              <a:buFont typeface="Arial" panose="020B0604020202020204" pitchFamily="34" charset="0"/>
              <a:buChar char="•"/>
            </a:pPr>
            <a:r>
              <a:rPr lang="en-US" dirty="0"/>
              <a:t>However, they became instantly obsolete with the creation of the HMS Dreadnaught</a:t>
            </a:r>
          </a:p>
          <a:p>
            <a:pPr marL="1657350" lvl="3" indent="-285750">
              <a:buFont typeface="Arial" panose="020B0604020202020204" pitchFamily="34" charset="0"/>
              <a:buChar char="•"/>
            </a:pPr>
            <a:r>
              <a:rPr lang="en-US" dirty="0"/>
              <a:t>10 12-inch guns on 5 turrets with a range of 25,000 yards</a:t>
            </a:r>
          </a:p>
          <a:p>
            <a:pPr marL="1657350" lvl="3" indent="-285750">
              <a:buFont typeface="Arial" panose="020B0604020202020204" pitchFamily="34" charset="0"/>
              <a:buChar char="•"/>
            </a:pPr>
            <a:r>
              <a:rPr lang="en-US" dirty="0"/>
              <a:t>Started the naval arms race</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USS Pennsylvania was created as a response to the dreadnaught</a:t>
            </a:r>
          </a:p>
          <a:p>
            <a:pPr marL="1200150" lvl="2" indent="-285750">
              <a:buFont typeface="Arial" panose="020B0604020202020204" pitchFamily="34" charset="0"/>
              <a:buChar char="•"/>
            </a:pPr>
            <a:r>
              <a:rPr lang="en-US" dirty="0"/>
              <a:t>Displaced 32,000 tons, 24 mph, 12 14-inch guns with 4 turrets, used oil</a:t>
            </a:r>
          </a:p>
          <a:p>
            <a:pPr marL="742950" lvl="1" indent="-285750">
              <a:buFont typeface="Arial" panose="020B0604020202020204" pitchFamily="34" charset="0"/>
              <a:buChar char="•"/>
            </a:pPr>
            <a:r>
              <a:rPr lang="en-US" dirty="0"/>
              <a:t>1916 Naval Act</a:t>
            </a:r>
          </a:p>
          <a:p>
            <a:pPr marL="1200150" lvl="2" indent="-285750">
              <a:buFont typeface="Arial" panose="020B0604020202020204" pitchFamily="34" charset="0"/>
              <a:buChar char="•"/>
            </a:pPr>
            <a:r>
              <a:rPr lang="en-US" dirty="0"/>
              <a:t>Had the goal of being “second to none”</a:t>
            </a:r>
          </a:p>
          <a:p>
            <a:pPr marL="1200150" lvl="2" indent="-285750">
              <a:buFont typeface="Arial" panose="020B0604020202020204" pitchFamily="34" charset="0"/>
              <a:buChar char="•"/>
            </a:pPr>
            <a:r>
              <a:rPr lang="en-US" dirty="0"/>
              <a:t>Built to serve across 2 oceans</a:t>
            </a:r>
          </a:p>
          <a:p>
            <a:pPr marL="1200150" lvl="2" indent="-285750">
              <a:buFont typeface="Arial" panose="020B0604020202020204" pitchFamily="34" charset="0"/>
              <a:buChar char="•"/>
            </a:pPr>
            <a:r>
              <a:rPr lang="en-US" dirty="0"/>
              <a:t>5-year program to construct 156 modern vessels</a:t>
            </a:r>
          </a:p>
          <a:p>
            <a:pPr marL="1200150" lvl="2" indent="-285750">
              <a:buFont typeface="Arial" panose="020B0604020202020204" pitchFamily="34" charset="0"/>
              <a:buChar char="•"/>
            </a:pPr>
            <a:r>
              <a:rPr lang="en-US" dirty="0"/>
              <a:t>40% increase in the size of the navy</a:t>
            </a:r>
          </a:p>
          <a:p>
            <a:pPr marL="1200150" lvl="2" indent="-285750">
              <a:buFont typeface="Arial" panose="020B0604020202020204" pitchFamily="34" charset="0"/>
              <a:buChar char="•"/>
            </a:pPr>
            <a:r>
              <a:rPr lang="en-US" dirty="0"/>
              <a:t>The act made more naval bases in on the coast of the contiguous US rather than overseas where they were more needed</a:t>
            </a:r>
          </a:p>
          <a:p>
            <a:pPr marL="1657350" lvl="3" indent="-285750">
              <a:buFont typeface="Arial" panose="020B0604020202020204" pitchFamily="34" charset="0"/>
              <a:buChar char="•"/>
            </a:pPr>
            <a:r>
              <a:rPr lang="en-US" dirty="0"/>
              <a:t>Due to congressmen wanting bases in their states</a:t>
            </a:r>
          </a:p>
        </p:txBody>
      </p:sp>
      <p:pic>
        <p:nvPicPr>
          <p:cNvPr id="4" name="Picture 3">
            <a:extLst>
              <a:ext uri="{FF2B5EF4-FFF2-40B4-BE49-F238E27FC236}">
                <a16:creationId xmlns:a16="http://schemas.microsoft.com/office/drawing/2014/main" id="{75FDAB27-D4FD-922B-09F5-FC155B26FE84}"/>
              </a:ext>
            </a:extLst>
          </p:cNvPr>
          <p:cNvPicPr>
            <a:picLocks noChangeAspect="1"/>
          </p:cNvPicPr>
          <p:nvPr/>
        </p:nvPicPr>
        <p:blipFill>
          <a:blip r:embed="rId2"/>
          <a:stretch>
            <a:fillRect/>
          </a:stretch>
        </p:blipFill>
        <p:spPr>
          <a:xfrm>
            <a:off x="0" y="1994300"/>
            <a:ext cx="4087370" cy="3062743"/>
          </a:xfrm>
          <a:prstGeom prst="rect">
            <a:avLst/>
          </a:prstGeom>
        </p:spPr>
      </p:pic>
      <p:pic>
        <p:nvPicPr>
          <p:cNvPr id="6" name="Picture 5">
            <a:extLst>
              <a:ext uri="{FF2B5EF4-FFF2-40B4-BE49-F238E27FC236}">
                <a16:creationId xmlns:a16="http://schemas.microsoft.com/office/drawing/2014/main" id="{E58120C4-42EF-03DB-D2BF-CD87B8FB0022}"/>
              </a:ext>
            </a:extLst>
          </p:cNvPr>
          <p:cNvPicPr>
            <a:picLocks noChangeAspect="1"/>
          </p:cNvPicPr>
          <p:nvPr/>
        </p:nvPicPr>
        <p:blipFill>
          <a:blip r:embed="rId3"/>
          <a:stretch>
            <a:fillRect/>
          </a:stretch>
        </p:blipFill>
        <p:spPr>
          <a:xfrm>
            <a:off x="4200992" y="2104632"/>
            <a:ext cx="4485808" cy="2911988"/>
          </a:xfrm>
          <a:prstGeom prst="rect">
            <a:avLst/>
          </a:prstGeom>
        </p:spPr>
      </p:pic>
      <p:pic>
        <p:nvPicPr>
          <p:cNvPr id="8" name="Picture 7">
            <a:extLst>
              <a:ext uri="{FF2B5EF4-FFF2-40B4-BE49-F238E27FC236}">
                <a16:creationId xmlns:a16="http://schemas.microsoft.com/office/drawing/2014/main" id="{94384AC3-8958-FB00-5AC8-9B77864D6DA4}"/>
              </a:ext>
            </a:extLst>
          </p:cNvPr>
          <p:cNvPicPr>
            <a:picLocks noChangeAspect="1"/>
          </p:cNvPicPr>
          <p:nvPr/>
        </p:nvPicPr>
        <p:blipFill>
          <a:blip r:embed="rId4"/>
          <a:stretch>
            <a:fillRect/>
          </a:stretch>
        </p:blipFill>
        <p:spPr>
          <a:xfrm>
            <a:off x="4701868" y="9660144"/>
            <a:ext cx="3843043" cy="2297395"/>
          </a:xfrm>
          <a:prstGeom prst="rect">
            <a:avLst/>
          </a:prstGeom>
        </p:spPr>
      </p:pic>
      <p:pic>
        <p:nvPicPr>
          <p:cNvPr id="10" name="Picture 9">
            <a:extLst>
              <a:ext uri="{FF2B5EF4-FFF2-40B4-BE49-F238E27FC236}">
                <a16:creationId xmlns:a16="http://schemas.microsoft.com/office/drawing/2014/main" id="{F7B3128F-4B1D-2FF6-CB82-0E48AD76C83D}"/>
              </a:ext>
            </a:extLst>
          </p:cNvPr>
          <p:cNvPicPr>
            <a:picLocks noChangeAspect="1"/>
          </p:cNvPicPr>
          <p:nvPr/>
        </p:nvPicPr>
        <p:blipFill>
          <a:blip r:embed="rId5"/>
          <a:stretch>
            <a:fillRect/>
          </a:stretch>
        </p:blipFill>
        <p:spPr>
          <a:xfrm>
            <a:off x="175759" y="8403019"/>
            <a:ext cx="4362074" cy="3576517"/>
          </a:xfrm>
          <a:prstGeom prst="rect">
            <a:avLst/>
          </a:prstGeom>
        </p:spPr>
      </p:pic>
    </p:spTree>
    <p:extLst>
      <p:ext uri="{BB962C8B-B14F-4D97-AF65-F5344CB8AC3E}">
        <p14:creationId xmlns:p14="http://schemas.microsoft.com/office/powerpoint/2010/main" val="684522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5D9AB-20A1-C904-DE84-0E52E1636156}"/>
              </a:ext>
            </a:extLst>
          </p:cNvPr>
          <p:cNvSpPr txBox="1"/>
          <p:nvPr/>
        </p:nvSpPr>
        <p:spPr>
          <a:xfrm>
            <a:off x="0" y="31531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Even though the South is supported by the West, Diem acts like a dictator, and is not very popular among his people</a:t>
            </a:r>
          </a:p>
          <a:p>
            <a:pPr marL="742950" lvl="1" indent="-285750">
              <a:buFont typeface="Arial" panose="020B0604020202020204" pitchFamily="34" charset="0"/>
              <a:buChar char="•"/>
            </a:pPr>
            <a:r>
              <a:rPr lang="en-US" dirty="0"/>
              <a:t>He was a Catholic in a Buddhist country and supported the large landowners</a:t>
            </a:r>
          </a:p>
          <a:p>
            <a:pPr marL="742950" lvl="1" indent="-285750">
              <a:buFont typeface="Arial" panose="020B0604020202020204" pitchFamily="34" charset="0"/>
              <a:buChar char="•"/>
            </a:pPr>
            <a:r>
              <a:rPr lang="en-US" dirty="0"/>
              <a:t>Even with his downfalls, the USA still believes he is their best bet to defeat communist in Vietnam</a:t>
            </a:r>
          </a:p>
          <a:p>
            <a:pPr marL="1200150" lvl="2" indent="-285750">
              <a:buFont typeface="Arial" panose="020B0604020202020204" pitchFamily="34" charset="0"/>
              <a:buChar char="•"/>
            </a:pPr>
            <a:r>
              <a:rPr lang="en-US" dirty="0"/>
              <a:t>The USA sends aid to convince North Vietnamese that the economy of the South is better</a:t>
            </a:r>
          </a:p>
          <a:p>
            <a:pPr marL="742950" lvl="1" indent="-285750">
              <a:buFont typeface="Arial" panose="020B0604020202020204" pitchFamily="34" charset="0"/>
              <a:buChar char="•"/>
            </a:pPr>
            <a:r>
              <a:rPr lang="en-US" dirty="0"/>
              <a:t>However, when the time comes for elections, Diem refuses to hold them</a:t>
            </a:r>
          </a:p>
          <a:p>
            <a:pPr marL="1200150" lvl="2" indent="-285750">
              <a:buFont typeface="Arial" panose="020B0604020202020204" pitchFamily="34" charset="0"/>
              <a:buChar char="•"/>
            </a:pPr>
            <a:r>
              <a:rPr lang="en-US" dirty="0"/>
              <a:t>This leads to the Viet Cong organizing</a:t>
            </a:r>
          </a:p>
          <a:p>
            <a:pPr marL="1657350" lvl="3" indent="-285750">
              <a:buFont typeface="Arial" panose="020B0604020202020204" pitchFamily="34" charset="0"/>
              <a:buChar char="•"/>
            </a:pPr>
            <a:r>
              <a:rPr lang="en-US" dirty="0"/>
              <a:t>They are South Vietnamese who use violence to try and overthrow Diem to put communists into power</a:t>
            </a:r>
          </a:p>
          <a:p>
            <a:pPr marL="1657350" lvl="3" indent="-285750">
              <a:buFont typeface="Arial" panose="020B0604020202020204" pitchFamily="34" charset="0"/>
              <a:buChar char="•"/>
            </a:pPr>
            <a:r>
              <a:rPr lang="en-US" dirty="0"/>
              <a:t>In 1960, North Vietnam starts supporting the Viet Cong</a:t>
            </a:r>
          </a:p>
        </p:txBody>
      </p:sp>
      <p:pic>
        <p:nvPicPr>
          <p:cNvPr id="4" name="Picture 3">
            <a:extLst>
              <a:ext uri="{FF2B5EF4-FFF2-40B4-BE49-F238E27FC236}">
                <a16:creationId xmlns:a16="http://schemas.microsoft.com/office/drawing/2014/main" id="{2D958AF9-2751-2893-A6CB-E82FCD0AD53B}"/>
              </a:ext>
            </a:extLst>
          </p:cNvPr>
          <p:cNvPicPr>
            <a:picLocks noChangeAspect="1"/>
          </p:cNvPicPr>
          <p:nvPr/>
        </p:nvPicPr>
        <p:blipFill>
          <a:blip r:embed="rId2"/>
          <a:stretch>
            <a:fillRect/>
          </a:stretch>
        </p:blipFill>
        <p:spPr>
          <a:xfrm>
            <a:off x="189186" y="3941203"/>
            <a:ext cx="3824574" cy="7989555"/>
          </a:xfrm>
          <a:prstGeom prst="rect">
            <a:avLst/>
          </a:prstGeom>
        </p:spPr>
      </p:pic>
      <p:sp>
        <p:nvSpPr>
          <p:cNvPr id="5" name="TextBox 4">
            <a:extLst>
              <a:ext uri="{FF2B5EF4-FFF2-40B4-BE49-F238E27FC236}">
                <a16:creationId xmlns:a16="http://schemas.microsoft.com/office/drawing/2014/main" id="{DAF1177A-D311-F4D0-9045-1507601C1418}"/>
              </a:ext>
            </a:extLst>
          </p:cNvPr>
          <p:cNvSpPr txBox="1"/>
          <p:nvPr/>
        </p:nvSpPr>
        <p:spPr>
          <a:xfrm>
            <a:off x="3988676" y="3689131"/>
            <a:ext cx="469812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North Vietnamese start using trails going through Laos and Cambodia to reach into South Vietnam’s countryside</a:t>
            </a:r>
          </a:p>
          <a:p>
            <a:pPr marL="285750" indent="-285750">
              <a:buFont typeface="Arial" panose="020B0604020202020204" pitchFamily="34" charset="0"/>
              <a:buChar char="•"/>
            </a:pPr>
            <a:r>
              <a:rPr lang="en-US" dirty="0"/>
              <a:t>When Kennedy comes into power, he strengthens the ARVN (Army of Vietnam (South)) by sending 16,000 advisors to the country</a:t>
            </a:r>
          </a:p>
          <a:p>
            <a:pPr marL="742950" lvl="1" indent="-285750">
              <a:buFont typeface="Arial" panose="020B0604020202020204" pitchFamily="34" charset="0"/>
              <a:buChar char="•"/>
            </a:pPr>
            <a:r>
              <a:rPr lang="en-US" dirty="0"/>
              <a:t>These advisors are mostly economic, CIA operatives and US Military advisors</a:t>
            </a:r>
          </a:p>
          <a:p>
            <a:pPr marL="742950" lvl="1" indent="-285750">
              <a:buFont typeface="Arial" panose="020B0604020202020204" pitchFamily="34" charset="0"/>
              <a:buChar char="•"/>
            </a:pPr>
            <a:r>
              <a:rPr lang="en-US" dirty="0"/>
              <a:t>In 1963, there are 500 American casualties</a:t>
            </a:r>
          </a:p>
          <a:p>
            <a:pPr marL="285750" indent="-285750">
              <a:buFont typeface="Arial" panose="020B0604020202020204" pitchFamily="34" charset="0"/>
              <a:buChar char="•"/>
            </a:pPr>
            <a:r>
              <a:rPr lang="en-US" dirty="0"/>
              <a:t>To try and get North Vietnam to reform, Kennedy cuts back on aid to Diems government.</a:t>
            </a:r>
          </a:p>
          <a:p>
            <a:pPr marL="742950" lvl="1" indent="-285750">
              <a:buFont typeface="Arial" panose="020B0604020202020204" pitchFamily="34" charset="0"/>
              <a:buChar char="•"/>
            </a:pPr>
            <a:r>
              <a:rPr lang="en-US" dirty="0"/>
              <a:t>The generals, who want the money for the government, assassinate Diem, which leads to a military junta being in power for the remainder of the war</a:t>
            </a:r>
          </a:p>
          <a:p>
            <a:pPr marL="742950" lvl="1" indent="-285750">
              <a:buFont typeface="Arial" panose="020B0604020202020204" pitchFamily="34" charset="0"/>
              <a:buChar char="•"/>
            </a:pPr>
            <a:r>
              <a:rPr lang="en-US" dirty="0"/>
              <a:t>Kennedy is assassinated shortly after</a:t>
            </a:r>
          </a:p>
        </p:txBody>
      </p:sp>
    </p:spTree>
    <p:extLst>
      <p:ext uri="{BB962C8B-B14F-4D97-AF65-F5344CB8AC3E}">
        <p14:creationId xmlns:p14="http://schemas.microsoft.com/office/powerpoint/2010/main" val="4066702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D669E-ABD2-4A76-F0A1-B42FA68A564F}"/>
              </a:ext>
            </a:extLst>
          </p:cNvPr>
          <p:cNvPicPr>
            <a:picLocks noChangeAspect="1"/>
          </p:cNvPicPr>
          <p:nvPr/>
        </p:nvPicPr>
        <p:blipFill>
          <a:blip r:embed="rId2"/>
          <a:stretch>
            <a:fillRect/>
          </a:stretch>
        </p:blipFill>
        <p:spPr>
          <a:xfrm>
            <a:off x="207814" y="299544"/>
            <a:ext cx="2834443" cy="2709285"/>
          </a:xfrm>
          <a:prstGeom prst="rect">
            <a:avLst/>
          </a:prstGeom>
        </p:spPr>
      </p:pic>
      <p:pic>
        <p:nvPicPr>
          <p:cNvPr id="5" name="Picture 4">
            <a:extLst>
              <a:ext uri="{FF2B5EF4-FFF2-40B4-BE49-F238E27FC236}">
                <a16:creationId xmlns:a16="http://schemas.microsoft.com/office/drawing/2014/main" id="{55D26FA4-6FC2-EE8B-3892-675BBF5014BF}"/>
              </a:ext>
            </a:extLst>
          </p:cNvPr>
          <p:cNvPicPr>
            <a:picLocks noChangeAspect="1"/>
          </p:cNvPicPr>
          <p:nvPr/>
        </p:nvPicPr>
        <p:blipFill>
          <a:blip r:embed="rId3"/>
          <a:stretch>
            <a:fillRect/>
          </a:stretch>
        </p:blipFill>
        <p:spPr>
          <a:xfrm>
            <a:off x="3301012" y="283781"/>
            <a:ext cx="5245318" cy="2510374"/>
          </a:xfrm>
          <a:prstGeom prst="rect">
            <a:avLst/>
          </a:prstGeom>
        </p:spPr>
      </p:pic>
      <p:sp>
        <p:nvSpPr>
          <p:cNvPr id="6" name="TextBox 5">
            <a:extLst>
              <a:ext uri="{FF2B5EF4-FFF2-40B4-BE49-F238E27FC236}">
                <a16:creationId xmlns:a16="http://schemas.microsoft.com/office/drawing/2014/main" id="{DFA18326-213C-3714-B4F6-AFEADE62B386}"/>
              </a:ext>
            </a:extLst>
          </p:cNvPr>
          <p:cNvSpPr txBox="1"/>
          <p:nvPr/>
        </p:nvSpPr>
        <p:spPr>
          <a:xfrm>
            <a:off x="0" y="3074275"/>
            <a:ext cx="868680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Escalation</a:t>
            </a:r>
          </a:p>
          <a:p>
            <a:pPr marL="742950" lvl="1" indent="-285750">
              <a:buFont typeface="Arial" panose="020B0604020202020204" pitchFamily="34" charset="0"/>
              <a:buChar char="•"/>
            </a:pPr>
            <a:r>
              <a:rPr lang="en-US" dirty="0"/>
              <a:t>Seeing this as a good opportunity, North Vietnam pushes for victory</a:t>
            </a:r>
          </a:p>
          <a:p>
            <a:pPr marL="742950" lvl="1" indent="-285750">
              <a:buFont typeface="Arial" panose="020B0604020202020204" pitchFamily="34" charset="0"/>
              <a:buChar char="•"/>
            </a:pPr>
            <a:r>
              <a:rPr lang="en-US" dirty="0"/>
              <a:t>The PAVN (People’s Army of Vietnam) comes into South Vietnam</a:t>
            </a:r>
          </a:p>
          <a:p>
            <a:pPr marL="1200150" lvl="2" indent="-285750">
              <a:buFont typeface="Arial" panose="020B0604020202020204" pitchFamily="34" charset="0"/>
              <a:buChar char="•"/>
            </a:pPr>
            <a:r>
              <a:rPr lang="en-US" dirty="0"/>
              <a:t>The PAVN is one of the better infantry armies of its time</a:t>
            </a:r>
          </a:p>
          <a:p>
            <a:pPr marL="742950" lvl="1" indent="-285750">
              <a:buFont typeface="Arial" panose="020B0604020202020204" pitchFamily="34" charset="0"/>
              <a:buChar char="•"/>
            </a:pPr>
            <a:r>
              <a:rPr lang="en-US" dirty="0"/>
              <a:t>North Vietnam’s strategy Against USA (the strategy is like George Washington’s)</a:t>
            </a:r>
          </a:p>
          <a:p>
            <a:pPr marL="1200150" lvl="2" indent="-285750">
              <a:buFont typeface="Arial" panose="020B0604020202020204" pitchFamily="34" charset="0"/>
              <a:buChar char="•"/>
            </a:pPr>
            <a:r>
              <a:rPr lang="en-US" dirty="0"/>
              <a:t>Inflict casualties by hitting weak points</a:t>
            </a:r>
          </a:p>
          <a:p>
            <a:pPr marL="1200150" lvl="2" indent="-285750">
              <a:buFont typeface="Arial" panose="020B0604020202020204" pitchFamily="34" charset="0"/>
              <a:buChar char="•"/>
            </a:pPr>
            <a:r>
              <a:rPr lang="en-US" dirty="0"/>
              <a:t>Choose your own battles and don’t fight large ones</a:t>
            </a:r>
          </a:p>
          <a:p>
            <a:pPr marL="1657350" lvl="3" indent="-285750">
              <a:buFont typeface="Arial" panose="020B0604020202020204" pitchFamily="34" charset="0"/>
              <a:buChar char="•"/>
            </a:pPr>
            <a:r>
              <a:rPr lang="en-US" dirty="0"/>
              <a:t>Use lots of ambushes</a:t>
            </a:r>
          </a:p>
          <a:p>
            <a:pPr marL="742950" lvl="1" indent="-285750">
              <a:buFont typeface="Arial" panose="020B0604020202020204" pitchFamily="34" charset="0"/>
              <a:buChar char="•"/>
            </a:pPr>
            <a:r>
              <a:rPr lang="en-US" dirty="0"/>
              <a:t>North Vietnam’s strategy for defeating South Vietnam</a:t>
            </a:r>
          </a:p>
          <a:p>
            <a:pPr marL="1200150" lvl="2" indent="-285750">
              <a:buFont typeface="Arial" panose="020B0604020202020204" pitchFamily="34" charset="0"/>
              <a:buChar char="•"/>
            </a:pPr>
            <a:r>
              <a:rPr lang="en-US" dirty="0"/>
              <a:t>Get control of rural villages and set up communist support there</a:t>
            </a:r>
          </a:p>
          <a:p>
            <a:pPr marL="1200150" lvl="2" indent="-285750">
              <a:buFont typeface="Arial" panose="020B0604020202020204" pitchFamily="34" charset="0"/>
              <a:buChar char="•"/>
            </a:pPr>
            <a:r>
              <a:rPr lang="en-US" dirty="0"/>
              <a:t>Terrorize any non-communists</a:t>
            </a:r>
          </a:p>
          <a:p>
            <a:pPr marL="1657350" lvl="3" indent="-285750">
              <a:buFont typeface="Arial" panose="020B0604020202020204" pitchFamily="34" charset="0"/>
              <a:buChar char="•"/>
            </a:pPr>
            <a:r>
              <a:rPr lang="en-US" dirty="0"/>
              <a:t>During the war, 6k village officials were killed and 30k kidnapped</a:t>
            </a:r>
          </a:p>
          <a:p>
            <a:pPr marL="742950" lvl="1" indent="-285750">
              <a:buFont typeface="Arial" panose="020B0604020202020204" pitchFamily="34" charset="0"/>
              <a:buChar char="•"/>
            </a:pPr>
            <a:r>
              <a:rPr lang="en-US" dirty="0"/>
              <a:t>LBJ’s Dilemma: he wants to support the South, but he’s afraid escalation will lose him the election in 1964</a:t>
            </a:r>
          </a:p>
          <a:p>
            <a:pPr marL="1200150" lvl="2" indent="-285750">
              <a:buFont typeface="Arial" panose="020B0604020202020204" pitchFamily="34" charset="0"/>
              <a:buChar char="•"/>
            </a:pPr>
            <a:r>
              <a:rPr lang="en-US" dirty="0"/>
              <a:t>Approves secret raids on enemy sanctuaries</a:t>
            </a:r>
          </a:p>
          <a:p>
            <a:pPr marL="1200150" lvl="2" indent="-285750">
              <a:buFont typeface="Arial" panose="020B0604020202020204" pitchFamily="34" charset="0"/>
              <a:buChar char="•"/>
            </a:pPr>
            <a:r>
              <a:rPr lang="en-US" dirty="0"/>
              <a:t>Does electronic surveillance on North Vietnam with destroyers in the Gulf of Tonkin</a:t>
            </a:r>
          </a:p>
          <a:p>
            <a:pPr marL="1657350" lvl="3" indent="-285750">
              <a:buFont typeface="Arial" panose="020B0604020202020204" pitchFamily="34" charset="0"/>
              <a:buChar char="•"/>
            </a:pPr>
            <a:r>
              <a:rPr lang="en-US" dirty="0"/>
              <a:t>These destroyers are attacked by North Vietnamese, and makes it look like America was attacked unprovoked, as no one outside the USA and North Vietnam knew what they were doing</a:t>
            </a:r>
          </a:p>
          <a:p>
            <a:pPr marL="2114550" lvl="4" indent="-285750">
              <a:buFont typeface="Arial" panose="020B0604020202020204" pitchFamily="34" charset="0"/>
              <a:buChar char="•"/>
            </a:pPr>
            <a:r>
              <a:rPr lang="en-US" dirty="0"/>
              <a:t>LBJ was given power to take all necessary steps to assist South Vietnam by congress</a:t>
            </a:r>
          </a:p>
        </p:txBody>
      </p:sp>
    </p:spTree>
    <p:extLst>
      <p:ext uri="{BB962C8B-B14F-4D97-AF65-F5344CB8AC3E}">
        <p14:creationId xmlns:p14="http://schemas.microsoft.com/office/powerpoint/2010/main" val="753891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B5C7B-25D9-BD9C-4411-E05308C7AA17}"/>
              </a:ext>
            </a:extLst>
          </p:cNvPr>
          <p:cNvPicPr>
            <a:picLocks noChangeAspect="1"/>
          </p:cNvPicPr>
          <p:nvPr/>
        </p:nvPicPr>
        <p:blipFill>
          <a:blip r:embed="rId2"/>
          <a:stretch>
            <a:fillRect/>
          </a:stretch>
        </p:blipFill>
        <p:spPr>
          <a:xfrm>
            <a:off x="1453970" y="0"/>
            <a:ext cx="5715798" cy="4210638"/>
          </a:xfrm>
          <a:prstGeom prst="rect">
            <a:avLst/>
          </a:prstGeom>
        </p:spPr>
      </p:pic>
      <p:sp>
        <p:nvSpPr>
          <p:cNvPr id="4" name="TextBox 3">
            <a:extLst>
              <a:ext uri="{FF2B5EF4-FFF2-40B4-BE49-F238E27FC236}">
                <a16:creationId xmlns:a16="http://schemas.microsoft.com/office/drawing/2014/main" id="{59E3F272-2DB7-E307-8BE7-D59573F790C0}"/>
              </a:ext>
            </a:extLst>
          </p:cNvPr>
          <p:cNvSpPr txBox="1"/>
          <p:nvPr/>
        </p:nvSpPr>
        <p:spPr>
          <a:xfrm>
            <a:off x="0" y="4367048"/>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Feb 65’: LBJ starts operation Rolling Thunder</a:t>
            </a:r>
          </a:p>
          <a:p>
            <a:pPr marL="742950" lvl="1" indent="-285750">
              <a:buFont typeface="Arial" panose="020B0604020202020204" pitchFamily="34" charset="0"/>
              <a:buChar char="•"/>
            </a:pPr>
            <a:r>
              <a:rPr lang="en-US" dirty="0"/>
              <a:t>Sustained strategic bombing of North Vietnam</a:t>
            </a:r>
          </a:p>
          <a:p>
            <a:pPr marL="742950" lvl="1" indent="-285750">
              <a:buFont typeface="Arial" panose="020B0604020202020204" pitchFamily="34" charset="0"/>
              <a:buChar char="•"/>
            </a:pPr>
            <a:r>
              <a:rPr lang="en-US" dirty="0"/>
              <a:t>Major limits are put onto targets as to not provoke China or the Soviet Union from entering the war</a:t>
            </a:r>
          </a:p>
          <a:p>
            <a:pPr marL="1200150" lvl="2" indent="-285750">
              <a:buFont typeface="Arial" panose="020B0604020202020204" pitchFamily="34" charset="0"/>
              <a:buChar char="•"/>
            </a:pPr>
            <a:r>
              <a:rPr lang="en-US" dirty="0"/>
              <a:t>This was exploited by the North Vietnamese, who would station their anti air in places near schools and hospitals</a:t>
            </a:r>
          </a:p>
          <a:p>
            <a:pPr marL="1657350" lvl="3" indent="-285750">
              <a:buFont typeface="Arial" panose="020B0604020202020204" pitchFamily="34" charset="0"/>
              <a:buChar char="•"/>
            </a:pPr>
            <a:r>
              <a:rPr lang="en-US" dirty="0"/>
              <a:t>USA suffers major economic and military losses due to this</a:t>
            </a:r>
          </a:p>
          <a:p>
            <a:pPr marL="742950" lvl="1" indent="-285750">
              <a:buFont typeface="Arial" panose="020B0604020202020204" pitchFamily="34" charset="0"/>
              <a:buChar char="•"/>
            </a:pPr>
            <a:r>
              <a:rPr lang="en-US" dirty="0"/>
              <a:t>Phase I (March-Jun 1965): Attack army depots, radar sites, barracks</a:t>
            </a:r>
          </a:p>
          <a:p>
            <a:pPr marL="742950" lvl="1" indent="-285750">
              <a:buFont typeface="Arial" panose="020B0604020202020204" pitchFamily="34" charset="0"/>
              <a:buChar char="•"/>
            </a:pPr>
            <a:r>
              <a:rPr lang="en-US" dirty="0"/>
              <a:t>Phase II (Jul 65’-Jan66’): Attack infrastructure</a:t>
            </a:r>
          </a:p>
          <a:p>
            <a:pPr marL="742950" lvl="1" indent="-285750">
              <a:buFont typeface="Arial" panose="020B0604020202020204" pitchFamily="34" charset="0"/>
              <a:buChar char="•"/>
            </a:pPr>
            <a:r>
              <a:rPr lang="en-US" dirty="0"/>
              <a:t>Phase III (Jan-Oct 1966): Attack resources</a:t>
            </a:r>
          </a:p>
          <a:p>
            <a:pPr marL="742950" lvl="1" indent="-285750">
              <a:buFont typeface="Arial" panose="020B0604020202020204" pitchFamily="34" charset="0"/>
              <a:buChar char="•"/>
            </a:pPr>
            <a:r>
              <a:rPr lang="en-US" dirty="0"/>
              <a:t>Phase IV (Oct 66’-May 67’) Attack industrial facilities and power plants</a:t>
            </a:r>
          </a:p>
          <a:p>
            <a:pPr marL="742950" lvl="1" indent="-285750">
              <a:buFont typeface="Arial" panose="020B0604020202020204" pitchFamily="34" charset="0"/>
              <a:buChar char="•"/>
            </a:pPr>
            <a:r>
              <a:rPr lang="en-US" dirty="0"/>
              <a:t>Phase V (May 67’-Oct 68’) Whatever remained and targets of opportunity</a:t>
            </a:r>
          </a:p>
          <a:p>
            <a:pPr marL="742950" lvl="1" indent="-285750">
              <a:buFont typeface="Arial" panose="020B0604020202020204" pitchFamily="34" charset="0"/>
              <a:buChar char="•"/>
            </a:pPr>
            <a:r>
              <a:rPr lang="en-US" dirty="0"/>
              <a:t>This doesn’t stop the movement of troops from North Vietnam</a:t>
            </a:r>
          </a:p>
        </p:txBody>
      </p:sp>
      <p:pic>
        <p:nvPicPr>
          <p:cNvPr id="6" name="Picture 5">
            <a:extLst>
              <a:ext uri="{FF2B5EF4-FFF2-40B4-BE49-F238E27FC236}">
                <a16:creationId xmlns:a16="http://schemas.microsoft.com/office/drawing/2014/main" id="{5F794945-F9A0-7580-5A25-0B935B017E18}"/>
              </a:ext>
            </a:extLst>
          </p:cNvPr>
          <p:cNvPicPr>
            <a:picLocks noChangeAspect="1"/>
          </p:cNvPicPr>
          <p:nvPr/>
        </p:nvPicPr>
        <p:blipFill>
          <a:blip r:embed="rId3"/>
          <a:stretch>
            <a:fillRect/>
          </a:stretch>
        </p:blipFill>
        <p:spPr>
          <a:xfrm>
            <a:off x="305234" y="9685248"/>
            <a:ext cx="4408656" cy="2261044"/>
          </a:xfrm>
          <a:prstGeom prst="rect">
            <a:avLst/>
          </a:prstGeom>
        </p:spPr>
      </p:pic>
      <p:pic>
        <p:nvPicPr>
          <p:cNvPr id="8" name="Picture 7">
            <a:extLst>
              <a:ext uri="{FF2B5EF4-FFF2-40B4-BE49-F238E27FC236}">
                <a16:creationId xmlns:a16="http://schemas.microsoft.com/office/drawing/2014/main" id="{DE886EA5-3BCB-362D-0BBB-995CF4C66738}"/>
              </a:ext>
            </a:extLst>
          </p:cNvPr>
          <p:cNvPicPr>
            <a:picLocks noChangeAspect="1"/>
          </p:cNvPicPr>
          <p:nvPr/>
        </p:nvPicPr>
        <p:blipFill>
          <a:blip r:embed="rId4"/>
          <a:stretch>
            <a:fillRect/>
          </a:stretch>
        </p:blipFill>
        <p:spPr>
          <a:xfrm>
            <a:off x="4854559" y="8310556"/>
            <a:ext cx="3832241" cy="2276390"/>
          </a:xfrm>
          <a:prstGeom prst="rect">
            <a:avLst/>
          </a:prstGeom>
        </p:spPr>
      </p:pic>
    </p:spTree>
    <p:extLst>
      <p:ext uri="{BB962C8B-B14F-4D97-AF65-F5344CB8AC3E}">
        <p14:creationId xmlns:p14="http://schemas.microsoft.com/office/powerpoint/2010/main" val="364520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20E48F-9485-21C3-C0D7-2ECD6EC36DEA}"/>
              </a:ext>
            </a:extLst>
          </p:cNvPr>
          <p:cNvSpPr txBox="1"/>
          <p:nvPr/>
        </p:nvSpPr>
        <p:spPr>
          <a:xfrm>
            <a:off x="0" y="3074275"/>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Johnson commits 200k troops to Vietnam</a:t>
            </a:r>
          </a:p>
          <a:p>
            <a:pPr marL="742950" lvl="1" indent="-285750">
              <a:buFont typeface="Arial" panose="020B0604020202020204" pitchFamily="34" charset="0"/>
              <a:buChar char="•"/>
            </a:pPr>
            <a:r>
              <a:rPr lang="en-US" dirty="0"/>
              <a:t>The plan is to train the South Vietnamese to fight the Viet Cong while the USA fights the PAVN</a:t>
            </a:r>
          </a:p>
          <a:p>
            <a:pPr marL="285750" indent="-285750">
              <a:buFont typeface="Arial" panose="020B0604020202020204" pitchFamily="34" charset="0"/>
              <a:buChar char="•"/>
            </a:pPr>
            <a:r>
              <a:rPr lang="en-US" dirty="0"/>
              <a:t>LBJ puts limits on what the army can do</a:t>
            </a:r>
          </a:p>
          <a:p>
            <a:pPr marL="742950" lvl="1" indent="-285750">
              <a:buFont typeface="Arial" panose="020B0604020202020204" pitchFamily="34" charset="0"/>
              <a:buChar char="•"/>
            </a:pPr>
            <a:r>
              <a:rPr lang="en-US" dirty="0"/>
              <a:t>Reserves and the economy couldn’t be mobilized</a:t>
            </a:r>
          </a:p>
          <a:p>
            <a:pPr marL="742950" lvl="1" indent="-285750">
              <a:buFont typeface="Arial" panose="020B0604020202020204" pitchFamily="34" charset="0"/>
              <a:buChar char="•"/>
            </a:pPr>
            <a:r>
              <a:rPr lang="en-US" dirty="0"/>
              <a:t>Couldn’t attack into Laos or Cambodia</a:t>
            </a:r>
          </a:p>
          <a:p>
            <a:pPr marL="285750" indent="-285750">
              <a:buFont typeface="Arial" panose="020B0604020202020204" pitchFamily="34" charset="0"/>
              <a:buChar char="•"/>
            </a:pPr>
            <a:r>
              <a:rPr lang="en-US" dirty="0"/>
              <a:t>Westmoreland’s three pillar strategy</a:t>
            </a:r>
          </a:p>
          <a:p>
            <a:pPr marL="742950" lvl="1" indent="-285750">
              <a:buFont typeface="Arial" panose="020B0604020202020204" pitchFamily="34" charset="0"/>
              <a:buChar char="•"/>
            </a:pPr>
            <a:r>
              <a:rPr lang="en-US" dirty="0"/>
              <a:t>Use rural development to entice villagers away from communism</a:t>
            </a:r>
          </a:p>
          <a:p>
            <a:pPr marL="742950" lvl="1" indent="-285750">
              <a:buFont typeface="Arial" panose="020B0604020202020204" pitchFamily="34" charset="0"/>
              <a:buChar char="•"/>
            </a:pPr>
            <a:r>
              <a:rPr lang="en-US" dirty="0"/>
              <a:t>Inflict maximum casualties on the enemy</a:t>
            </a:r>
          </a:p>
          <a:p>
            <a:pPr marL="742950" lvl="1" indent="-285750">
              <a:buFont typeface="Arial" panose="020B0604020202020204" pitchFamily="34" charset="0"/>
              <a:buChar char="•"/>
            </a:pPr>
            <a:r>
              <a:rPr lang="en-US" dirty="0"/>
              <a:t>Train South Vietnamese army</a:t>
            </a:r>
          </a:p>
        </p:txBody>
      </p:sp>
      <p:pic>
        <p:nvPicPr>
          <p:cNvPr id="4" name="Picture 3">
            <a:extLst>
              <a:ext uri="{FF2B5EF4-FFF2-40B4-BE49-F238E27FC236}">
                <a16:creationId xmlns:a16="http://schemas.microsoft.com/office/drawing/2014/main" id="{CD50B667-BA9A-B12D-7A21-52555A115522}"/>
              </a:ext>
            </a:extLst>
          </p:cNvPr>
          <p:cNvPicPr>
            <a:picLocks noChangeAspect="1"/>
          </p:cNvPicPr>
          <p:nvPr/>
        </p:nvPicPr>
        <p:blipFill>
          <a:blip r:embed="rId2"/>
          <a:stretch>
            <a:fillRect/>
          </a:stretch>
        </p:blipFill>
        <p:spPr>
          <a:xfrm>
            <a:off x="2061372" y="126247"/>
            <a:ext cx="4248743" cy="2953162"/>
          </a:xfrm>
          <a:prstGeom prst="rect">
            <a:avLst/>
          </a:prstGeom>
        </p:spPr>
      </p:pic>
      <p:pic>
        <p:nvPicPr>
          <p:cNvPr id="6" name="Picture 5">
            <a:extLst>
              <a:ext uri="{FF2B5EF4-FFF2-40B4-BE49-F238E27FC236}">
                <a16:creationId xmlns:a16="http://schemas.microsoft.com/office/drawing/2014/main" id="{7003588E-7276-B3A2-08EA-FE90DF842CB3}"/>
              </a:ext>
            </a:extLst>
          </p:cNvPr>
          <p:cNvPicPr>
            <a:picLocks noChangeAspect="1"/>
          </p:cNvPicPr>
          <p:nvPr/>
        </p:nvPicPr>
        <p:blipFill>
          <a:blip r:embed="rId3"/>
          <a:stretch>
            <a:fillRect/>
          </a:stretch>
        </p:blipFill>
        <p:spPr>
          <a:xfrm>
            <a:off x="0" y="6285354"/>
            <a:ext cx="8686800" cy="5359940"/>
          </a:xfrm>
          <a:prstGeom prst="rect">
            <a:avLst/>
          </a:prstGeom>
        </p:spPr>
      </p:pic>
    </p:spTree>
    <p:extLst>
      <p:ext uri="{BB962C8B-B14F-4D97-AF65-F5344CB8AC3E}">
        <p14:creationId xmlns:p14="http://schemas.microsoft.com/office/powerpoint/2010/main" val="144237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82202-98C5-C3AE-788B-C4CD02213342}"/>
              </a:ext>
            </a:extLst>
          </p:cNvPr>
          <p:cNvSpPr txBox="1"/>
          <p:nvPr/>
        </p:nvSpPr>
        <p:spPr>
          <a:xfrm>
            <a:off x="-1" y="236483"/>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Ia Drang Valley (Trying to inflict maximum casualties on North Vietnam)</a:t>
            </a:r>
          </a:p>
          <a:p>
            <a:pPr marL="742950" lvl="1" indent="-285750">
              <a:buFont typeface="Arial" panose="020B0604020202020204" pitchFamily="34" charset="0"/>
              <a:buChar char="•"/>
            </a:pPr>
            <a:r>
              <a:rPr lang="en-US" dirty="0"/>
              <a:t>1</a:t>
            </a:r>
            <a:r>
              <a:rPr lang="en-US" baseline="30000" dirty="0"/>
              <a:t>st</a:t>
            </a:r>
            <a:r>
              <a:rPr lang="en-US" dirty="0"/>
              <a:t> battalion 7</a:t>
            </a:r>
            <a:r>
              <a:rPr lang="en-US" baseline="30000" dirty="0"/>
              <a:t>th</a:t>
            </a:r>
            <a:r>
              <a:rPr lang="en-US" dirty="0"/>
              <a:t> cavalry</a:t>
            </a:r>
          </a:p>
          <a:p>
            <a:pPr marL="742950" lvl="1" indent="-285750">
              <a:buFont typeface="Arial" panose="020B0604020202020204" pitchFamily="34" charset="0"/>
              <a:buChar char="•"/>
            </a:pPr>
            <a:r>
              <a:rPr lang="en-US" dirty="0"/>
              <a:t>Troops dropped in by helicopter, led by Harold Moore</a:t>
            </a:r>
          </a:p>
          <a:p>
            <a:pPr marL="742950" lvl="1" indent="-285750">
              <a:buFont typeface="Arial" panose="020B0604020202020204" pitchFamily="34" charset="0"/>
              <a:buChar char="•"/>
            </a:pPr>
            <a:r>
              <a:rPr lang="en-US" dirty="0"/>
              <a:t>1</a:t>
            </a:r>
            <a:r>
              <a:rPr lang="en-US" baseline="30000" dirty="0"/>
              <a:t>st</a:t>
            </a:r>
            <a:r>
              <a:rPr lang="en-US" dirty="0"/>
              <a:t> troops land at X-ray and they’d be there for ½ an hour before more came</a:t>
            </a:r>
          </a:p>
          <a:p>
            <a:pPr marL="1200150" lvl="2" indent="-285750">
              <a:buFont typeface="Arial" panose="020B0604020202020204" pitchFamily="34" charset="0"/>
              <a:buChar char="•"/>
            </a:pPr>
            <a:r>
              <a:rPr lang="en-US" dirty="0"/>
              <a:t>Initially, it was 160 Americans vs 1600 Vietnamese</a:t>
            </a:r>
          </a:p>
          <a:p>
            <a:pPr marL="1200150" lvl="2" indent="-285750">
              <a:buFont typeface="Arial" panose="020B0604020202020204" pitchFamily="34" charset="0"/>
              <a:buChar char="•"/>
            </a:pPr>
            <a:r>
              <a:rPr lang="en-US" dirty="0"/>
              <a:t>Troops were fighting from the low ground as well</a:t>
            </a:r>
          </a:p>
          <a:p>
            <a:pPr marL="742950" lvl="1" indent="-285750">
              <a:buFont typeface="Arial" panose="020B0604020202020204" pitchFamily="34" charset="0"/>
              <a:buChar char="•"/>
            </a:pPr>
            <a:r>
              <a:rPr lang="en-US" dirty="0"/>
              <a:t>During the duration of the battle, the Vietnamese stayed close to the Americans to minimize air support</a:t>
            </a:r>
          </a:p>
          <a:p>
            <a:pPr marL="1200150" lvl="2" indent="-285750">
              <a:buFont typeface="Arial" panose="020B0604020202020204" pitchFamily="34" charset="0"/>
              <a:buChar char="•"/>
            </a:pPr>
            <a:r>
              <a:rPr lang="en-US" dirty="0"/>
              <a:t>The bombing had a chance to hit American soldiers as well</a:t>
            </a:r>
          </a:p>
          <a:p>
            <a:pPr marL="742950" lvl="1" indent="-285750">
              <a:buFont typeface="Arial" panose="020B0604020202020204" pitchFamily="34" charset="0"/>
              <a:buChar char="•"/>
            </a:pPr>
            <a:r>
              <a:rPr lang="en-US" dirty="0"/>
              <a:t>Fighting continued for 5 days until Moore did a breakout</a:t>
            </a:r>
          </a:p>
          <a:p>
            <a:pPr marL="742950" lvl="1" indent="-285750">
              <a:buFont typeface="Arial" panose="020B0604020202020204" pitchFamily="34" charset="0"/>
              <a:buChar char="•"/>
            </a:pPr>
            <a:r>
              <a:rPr lang="en-US" dirty="0"/>
              <a:t>Vietnamese withdrew</a:t>
            </a:r>
          </a:p>
          <a:p>
            <a:pPr marL="742950" lvl="1" indent="-285750">
              <a:buFont typeface="Arial" panose="020B0604020202020204" pitchFamily="34" charset="0"/>
              <a:buChar char="•"/>
            </a:pPr>
            <a:r>
              <a:rPr lang="en-US" dirty="0"/>
              <a:t>Tactically, it was a resounding American victory, but the Vietnamese always came back</a:t>
            </a:r>
          </a:p>
        </p:txBody>
      </p:sp>
      <p:pic>
        <p:nvPicPr>
          <p:cNvPr id="4" name="Picture 3">
            <a:extLst>
              <a:ext uri="{FF2B5EF4-FFF2-40B4-BE49-F238E27FC236}">
                <a16:creationId xmlns:a16="http://schemas.microsoft.com/office/drawing/2014/main" id="{5197964E-A9B4-6865-857B-9E42424AB6FA}"/>
              </a:ext>
            </a:extLst>
          </p:cNvPr>
          <p:cNvPicPr>
            <a:picLocks noChangeAspect="1"/>
          </p:cNvPicPr>
          <p:nvPr/>
        </p:nvPicPr>
        <p:blipFill>
          <a:blip r:embed="rId2"/>
          <a:stretch>
            <a:fillRect/>
          </a:stretch>
        </p:blipFill>
        <p:spPr>
          <a:xfrm>
            <a:off x="460272" y="4846176"/>
            <a:ext cx="5401429" cy="3477110"/>
          </a:xfrm>
          <a:prstGeom prst="rect">
            <a:avLst/>
          </a:prstGeom>
        </p:spPr>
      </p:pic>
      <p:pic>
        <p:nvPicPr>
          <p:cNvPr id="6" name="Picture 5">
            <a:extLst>
              <a:ext uri="{FF2B5EF4-FFF2-40B4-BE49-F238E27FC236}">
                <a16:creationId xmlns:a16="http://schemas.microsoft.com/office/drawing/2014/main" id="{6C7CD5C7-6FF4-F4B4-D10A-84DC06FA1DD0}"/>
              </a:ext>
            </a:extLst>
          </p:cNvPr>
          <p:cNvPicPr>
            <a:picLocks noChangeAspect="1"/>
          </p:cNvPicPr>
          <p:nvPr/>
        </p:nvPicPr>
        <p:blipFill>
          <a:blip r:embed="rId3"/>
          <a:stretch>
            <a:fillRect/>
          </a:stretch>
        </p:blipFill>
        <p:spPr>
          <a:xfrm>
            <a:off x="2370044" y="8536783"/>
            <a:ext cx="5239481" cy="3505689"/>
          </a:xfrm>
          <a:prstGeom prst="rect">
            <a:avLst/>
          </a:prstGeom>
        </p:spPr>
      </p:pic>
    </p:spTree>
    <p:extLst>
      <p:ext uri="{BB962C8B-B14F-4D97-AF65-F5344CB8AC3E}">
        <p14:creationId xmlns:p14="http://schemas.microsoft.com/office/powerpoint/2010/main" val="2737143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AF74D-E72E-B729-29DE-9C00F1436EE9}"/>
              </a:ext>
            </a:extLst>
          </p:cNvPr>
          <p:cNvPicPr>
            <a:picLocks noChangeAspect="1"/>
          </p:cNvPicPr>
          <p:nvPr/>
        </p:nvPicPr>
        <p:blipFill>
          <a:blip r:embed="rId2"/>
          <a:stretch>
            <a:fillRect/>
          </a:stretch>
        </p:blipFill>
        <p:spPr>
          <a:xfrm>
            <a:off x="0" y="-12132"/>
            <a:ext cx="8686800" cy="6067711"/>
          </a:xfrm>
          <a:prstGeom prst="rect">
            <a:avLst/>
          </a:prstGeom>
        </p:spPr>
      </p:pic>
      <p:sp>
        <p:nvSpPr>
          <p:cNvPr id="4" name="TextBox 3">
            <a:extLst>
              <a:ext uri="{FF2B5EF4-FFF2-40B4-BE49-F238E27FC236}">
                <a16:creationId xmlns:a16="http://schemas.microsoft.com/office/drawing/2014/main" id="{D366D9ED-D41A-9119-20B1-52FE89B3A881}"/>
              </a:ext>
            </a:extLst>
          </p:cNvPr>
          <p:cNvSpPr txBox="1"/>
          <p:nvPr/>
        </p:nvSpPr>
        <p:spPr>
          <a:xfrm>
            <a:off x="1" y="6321972"/>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two types of action for the US</a:t>
            </a:r>
          </a:p>
          <a:p>
            <a:pPr marL="742950" lvl="1" indent="-285750">
              <a:buFont typeface="Arial" panose="020B0604020202020204" pitchFamily="34" charset="0"/>
              <a:buChar char="•"/>
            </a:pPr>
            <a:r>
              <a:rPr lang="en-US" dirty="0"/>
              <a:t>Operations like Ia Drang</a:t>
            </a:r>
          </a:p>
          <a:p>
            <a:pPr marL="742950" lvl="1" indent="-285750">
              <a:buFont typeface="Arial" panose="020B0604020202020204" pitchFamily="34" charset="0"/>
              <a:buChar char="•"/>
            </a:pPr>
            <a:r>
              <a:rPr lang="en-US" dirty="0"/>
              <a:t>The Rice Paddy war</a:t>
            </a:r>
          </a:p>
          <a:p>
            <a:pPr marL="1200150" lvl="2" indent="-285750">
              <a:buFont typeface="Arial" panose="020B0604020202020204" pitchFamily="34" charset="0"/>
              <a:buChar char="•"/>
            </a:pPr>
            <a:r>
              <a:rPr lang="en-US" dirty="0"/>
              <a:t>Small unit patrols, ambushes and security operations in villages and on roads where Americans would have to deal with Viet Cong snipers, ambushes, booby traps, night raids and suicide assaults</a:t>
            </a:r>
          </a:p>
        </p:txBody>
      </p:sp>
      <p:pic>
        <p:nvPicPr>
          <p:cNvPr id="6" name="Picture 5">
            <a:extLst>
              <a:ext uri="{FF2B5EF4-FFF2-40B4-BE49-F238E27FC236}">
                <a16:creationId xmlns:a16="http://schemas.microsoft.com/office/drawing/2014/main" id="{B84164E4-926F-278E-4684-5762E0065BFB}"/>
              </a:ext>
            </a:extLst>
          </p:cNvPr>
          <p:cNvPicPr>
            <a:picLocks noChangeAspect="1"/>
          </p:cNvPicPr>
          <p:nvPr/>
        </p:nvPicPr>
        <p:blipFill>
          <a:blip r:embed="rId3"/>
          <a:stretch>
            <a:fillRect/>
          </a:stretch>
        </p:blipFill>
        <p:spPr>
          <a:xfrm>
            <a:off x="1513075" y="8266152"/>
            <a:ext cx="5944430" cy="3353268"/>
          </a:xfrm>
          <a:prstGeom prst="rect">
            <a:avLst/>
          </a:prstGeom>
        </p:spPr>
      </p:pic>
    </p:spTree>
    <p:extLst>
      <p:ext uri="{BB962C8B-B14F-4D97-AF65-F5344CB8AC3E}">
        <p14:creationId xmlns:p14="http://schemas.microsoft.com/office/powerpoint/2010/main" val="508368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187CF-D5A4-A984-1B68-65BE99B6E164}"/>
              </a:ext>
            </a:extLst>
          </p:cNvPr>
          <p:cNvSpPr txBox="1"/>
          <p:nvPr/>
        </p:nvSpPr>
        <p:spPr>
          <a:xfrm>
            <a:off x="0" y="283779"/>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Strategy questions for the USA in Cedar Falls</a:t>
            </a:r>
          </a:p>
          <a:p>
            <a:pPr marL="742950" lvl="1" indent="-285750">
              <a:buFont typeface="Arial" panose="020B0604020202020204" pitchFamily="34" charset="0"/>
              <a:buChar char="•"/>
            </a:pPr>
            <a:r>
              <a:rPr lang="en-US" dirty="0"/>
              <a:t>In this battle, American troops had to deal with an enemy hidden in caves and bunkers</a:t>
            </a:r>
          </a:p>
          <a:p>
            <a:pPr marL="742950" lvl="1" indent="-285750">
              <a:buFont typeface="Arial" panose="020B0604020202020204" pitchFamily="34" charset="0"/>
              <a:buChar char="•"/>
            </a:pPr>
            <a:r>
              <a:rPr lang="en-US" dirty="0"/>
              <a:t>How the Americans got rid of them</a:t>
            </a:r>
          </a:p>
          <a:p>
            <a:pPr marL="1200150" lvl="2" indent="-285750">
              <a:buFont typeface="Arial" panose="020B0604020202020204" pitchFamily="34" charset="0"/>
              <a:buChar char="•"/>
            </a:pPr>
            <a:r>
              <a:rPr lang="en-US" dirty="0"/>
              <a:t>B52s</a:t>
            </a:r>
          </a:p>
          <a:p>
            <a:pPr marL="1200150" lvl="2" indent="-285750">
              <a:buFont typeface="Arial" panose="020B0604020202020204" pitchFamily="34" charset="0"/>
              <a:buChar char="•"/>
            </a:pPr>
            <a:r>
              <a:rPr lang="en-US" dirty="0"/>
              <a:t>Giant Rome plows with spikes</a:t>
            </a:r>
          </a:p>
          <a:p>
            <a:pPr marL="1200150" lvl="2" indent="-285750">
              <a:buFont typeface="Arial" panose="020B0604020202020204" pitchFamily="34" charset="0"/>
              <a:buChar char="•"/>
            </a:pPr>
            <a:r>
              <a:rPr lang="en-US" dirty="0"/>
              <a:t>Burnt the entire area</a:t>
            </a:r>
          </a:p>
          <a:p>
            <a:pPr marL="1200150" lvl="2" indent="-285750">
              <a:buFont typeface="Arial" panose="020B0604020202020204" pitchFamily="34" charset="0"/>
              <a:buChar char="•"/>
            </a:pPr>
            <a:r>
              <a:rPr lang="en-US" dirty="0"/>
              <a:t>B2s again</a:t>
            </a:r>
          </a:p>
          <a:p>
            <a:pPr marL="742950" lvl="1" indent="-285750">
              <a:buFont typeface="Arial" panose="020B0604020202020204" pitchFamily="34" charset="0"/>
              <a:buChar char="•"/>
            </a:pPr>
            <a:r>
              <a:rPr lang="en-US" dirty="0"/>
              <a:t>Despite destroying all the fortifications, the Viet Cong were back in months</a:t>
            </a:r>
          </a:p>
          <a:p>
            <a:pPr marL="1200150" lvl="2" indent="-285750">
              <a:buFont typeface="Arial" panose="020B0604020202020204" pitchFamily="34" charset="0"/>
              <a:buChar char="•"/>
            </a:pPr>
            <a:r>
              <a:rPr lang="en-US" dirty="0"/>
              <a:t>How do you win the war if they are always coming back?</a:t>
            </a:r>
          </a:p>
        </p:txBody>
      </p:sp>
      <p:pic>
        <p:nvPicPr>
          <p:cNvPr id="4" name="Picture 3">
            <a:extLst>
              <a:ext uri="{FF2B5EF4-FFF2-40B4-BE49-F238E27FC236}">
                <a16:creationId xmlns:a16="http://schemas.microsoft.com/office/drawing/2014/main" id="{34860F4A-76DD-4384-F51F-C267CD3B3791}"/>
              </a:ext>
            </a:extLst>
          </p:cNvPr>
          <p:cNvPicPr>
            <a:picLocks noChangeAspect="1"/>
          </p:cNvPicPr>
          <p:nvPr/>
        </p:nvPicPr>
        <p:blipFill>
          <a:blip r:embed="rId2"/>
          <a:stretch>
            <a:fillRect/>
          </a:stretch>
        </p:blipFill>
        <p:spPr>
          <a:xfrm>
            <a:off x="1289469" y="3728914"/>
            <a:ext cx="6136089" cy="7981618"/>
          </a:xfrm>
          <a:prstGeom prst="rect">
            <a:avLst/>
          </a:prstGeom>
        </p:spPr>
      </p:pic>
    </p:spTree>
    <p:extLst>
      <p:ext uri="{BB962C8B-B14F-4D97-AF65-F5344CB8AC3E}">
        <p14:creationId xmlns:p14="http://schemas.microsoft.com/office/powerpoint/2010/main" val="2119164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558FD-0FE2-40E3-7561-57944BE174AC}"/>
              </a:ext>
            </a:extLst>
          </p:cNvPr>
          <p:cNvSpPr txBox="1"/>
          <p:nvPr/>
        </p:nvSpPr>
        <p:spPr>
          <a:xfrm>
            <a:off x="0" y="20495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By 1967, progress had been made, lots of the PAVN had been killed, and there was a lot less activity</a:t>
            </a:r>
          </a:p>
          <a:p>
            <a:pPr marL="742950" lvl="1" indent="-285750">
              <a:buFont typeface="Arial" panose="020B0604020202020204" pitchFamily="34" charset="0"/>
              <a:buChar char="•"/>
            </a:pPr>
            <a:r>
              <a:rPr lang="en-US" dirty="0"/>
              <a:t>The PAVN had to do something desperate to win</a:t>
            </a:r>
          </a:p>
          <a:p>
            <a:pPr marL="285750" indent="-285750">
              <a:buFont typeface="Arial" panose="020B0604020202020204" pitchFamily="34" charset="0"/>
              <a:buChar char="•"/>
            </a:pPr>
            <a:r>
              <a:rPr lang="en-US" dirty="0"/>
              <a:t>General offensive (Tet, January 1968)</a:t>
            </a:r>
          </a:p>
          <a:p>
            <a:pPr marL="742950" lvl="1" indent="-285750">
              <a:buFont typeface="Arial" panose="020B0604020202020204" pitchFamily="34" charset="0"/>
              <a:buChar char="•"/>
            </a:pPr>
            <a:r>
              <a:rPr lang="en-US" dirty="0"/>
              <a:t>Regular units were used across hundreds of miles in simultaneous attacks on 200 settlements and cities</a:t>
            </a:r>
          </a:p>
          <a:p>
            <a:pPr marL="742950" lvl="1" indent="-285750">
              <a:buFont typeface="Arial" panose="020B0604020202020204" pitchFamily="34" charset="0"/>
              <a:buChar char="•"/>
            </a:pPr>
            <a:r>
              <a:rPr lang="en-US" dirty="0"/>
              <a:t>84 thousand men were sent in by North Vietnam</a:t>
            </a:r>
          </a:p>
          <a:p>
            <a:pPr marL="742950" lvl="1" indent="-285750">
              <a:buFont typeface="Arial" panose="020B0604020202020204" pitchFamily="34" charset="0"/>
              <a:buChar char="•"/>
            </a:pPr>
            <a:r>
              <a:rPr lang="en-US" dirty="0"/>
              <a:t>The US and South Vietnamese forces inflict a devastating 60% casualty rate on the attackers </a:t>
            </a:r>
          </a:p>
        </p:txBody>
      </p:sp>
      <p:pic>
        <p:nvPicPr>
          <p:cNvPr id="4" name="Picture 3">
            <a:extLst>
              <a:ext uri="{FF2B5EF4-FFF2-40B4-BE49-F238E27FC236}">
                <a16:creationId xmlns:a16="http://schemas.microsoft.com/office/drawing/2014/main" id="{AF94D92C-DAE1-284A-2CBC-E9CAA4EBEED8}"/>
              </a:ext>
            </a:extLst>
          </p:cNvPr>
          <p:cNvPicPr>
            <a:picLocks noChangeAspect="1"/>
          </p:cNvPicPr>
          <p:nvPr/>
        </p:nvPicPr>
        <p:blipFill>
          <a:blip r:embed="rId2"/>
          <a:stretch>
            <a:fillRect/>
          </a:stretch>
        </p:blipFill>
        <p:spPr>
          <a:xfrm>
            <a:off x="148644" y="2790273"/>
            <a:ext cx="8341968" cy="4153866"/>
          </a:xfrm>
          <a:prstGeom prst="rect">
            <a:avLst/>
          </a:prstGeom>
        </p:spPr>
      </p:pic>
      <p:sp>
        <p:nvSpPr>
          <p:cNvPr id="5" name="TextBox 4">
            <a:extLst>
              <a:ext uri="{FF2B5EF4-FFF2-40B4-BE49-F238E27FC236}">
                <a16:creationId xmlns:a16="http://schemas.microsoft.com/office/drawing/2014/main" id="{448E5849-6BFF-51B3-0BD3-B6F33207F3DA}"/>
              </a:ext>
            </a:extLst>
          </p:cNvPr>
          <p:cNvSpPr txBox="1"/>
          <p:nvPr/>
        </p:nvSpPr>
        <p:spPr>
          <a:xfrm>
            <a:off x="-2" y="7238518"/>
            <a:ext cx="868680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Political Defeat</a:t>
            </a:r>
          </a:p>
          <a:p>
            <a:pPr marL="742950" lvl="1" indent="-285750">
              <a:buFont typeface="Arial" panose="020B0604020202020204" pitchFamily="34" charset="0"/>
              <a:buChar char="•"/>
            </a:pPr>
            <a:r>
              <a:rPr lang="en-US" dirty="0"/>
              <a:t>Despite the Tet offensive being a defeat for the Vietnamese, it was shocking to Americans, who were being told that victory was near</a:t>
            </a:r>
          </a:p>
          <a:p>
            <a:pPr marL="1200150" lvl="2" indent="-285750">
              <a:buFont typeface="Arial" panose="020B0604020202020204" pitchFamily="34" charset="0"/>
              <a:buChar char="•"/>
            </a:pPr>
            <a:r>
              <a:rPr lang="en-US" dirty="0"/>
              <a:t>The press showed them videos of the Viet Cong being in Saigon, which really made it seem like the leaders were lying to them about victory being close</a:t>
            </a:r>
          </a:p>
          <a:p>
            <a:pPr marL="742950" lvl="1" indent="-285750">
              <a:buFont typeface="Arial" panose="020B0604020202020204" pitchFamily="34" charset="0"/>
              <a:buChar char="•"/>
            </a:pPr>
            <a:r>
              <a:rPr lang="en-US" dirty="0"/>
              <a:t>This negative attention shock Johnson, who decided to not seek reelection in 1968 because of this</a:t>
            </a:r>
          </a:p>
          <a:p>
            <a:pPr marL="1200150" lvl="2" indent="-285750">
              <a:buFont typeface="Arial" panose="020B0604020202020204" pitchFamily="34" charset="0"/>
              <a:buChar char="•"/>
            </a:pPr>
            <a:r>
              <a:rPr lang="en-US" dirty="0"/>
              <a:t>He also stopped operation rolling thunder and invited the communists to peace talks</a:t>
            </a:r>
          </a:p>
          <a:p>
            <a:pPr marL="742950" lvl="1" indent="-285750">
              <a:buFont typeface="Arial" panose="020B0604020202020204" pitchFamily="34" charset="0"/>
              <a:buChar char="•"/>
            </a:pPr>
            <a:r>
              <a:rPr lang="en-US" dirty="0"/>
              <a:t>This causes the North Vietnamese to intensify attacks, and even though they are taking massive amounts of casualties, they are still inflicting American casualties</a:t>
            </a:r>
          </a:p>
        </p:txBody>
      </p:sp>
    </p:spTree>
    <p:extLst>
      <p:ext uri="{BB962C8B-B14F-4D97-AF65-F5344CB8AC3E}">
        <p14:creationId xmlns:p14="http://schemas.microsoft.com/office/powerpoint/2010/main" val="343778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0A9AD-D3EB-3C72-0642-88E937CA83FE}"/>
              </a:ext>
            </a:extLst>
          </p:cNvPr>
          <p:cNvPicPr>
            <a:picLocks noChangeAspect="1"/>
          </p:cNvPicPr>
          <p:nvPr/>
        </p:nvPicPr>
        <p:blipFill>
          <a:blip r:embed="rId2"/>
          <a:stretch>
            <a:fillRect/>
          </a:stretch>
        </p:blipFill>
        <p:spPr>
          <a:xfrm>
            <a:off x="399499" y="176467"/>
            <a:ext cx="7887801" cy="5239481"/>
          </a:xfrm>
          <a:prstGeom prst="rect">
            <a:avLst/>
          </a:prstGeom>
        </p:spPr>
      </p:pic>
      <p:sp>
        <p:nvSpPr>
          <p:cNvPr id="4" name="TextBox 3">
            <a:extLst>
              <a:ext uri="{FF2B5EF4-FFF2-40B4-BE49-F238E27FC236}">
                <a16:creationId xmlns:a16="http://schemas.microsoft.com/office/drawing/2014/main" id="{A197EA4C-3966-5D51-10AA-A30377654011}"/>
              </a:ext>
            </a:extLst>
          </p:cNvPr>
          <p:cNvSpPr txBox="1"/>
          <p:nvPr/>
        </p:nvSpPr>
        <p:spPr>
          <a:xfrm>
            <a:off x="0" y="5671930"/>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Vietnamization</a:t>
            </a:r>
          </a:p>
          <a:p>
            <a:pPr marL="742950" lvl="1" indent="-285750">
              <a:buFont typeface="Arial" panose="020B0604020202020204" pitchFamily="34" charset="0"/>
              <a:buChar char="•"/>
            </a:pPr>
            <a:r>
              <a:rPr lang="en-US" dirty="0"/>
              <a:t>Democrats lose to Nixon, who says he has a secret plan to end the war with honor (lie)</a:t>
            </a:r>
          </a:p>
          <a:p>
            <a:pPr marL="742950" lvl="1" indent="-285750">
              <a:buFont typeface="Arial" panose="020B0604020202020204" pitchFamily="34" charset="0"/>
              <a:buChar char="•"/>
            </a:pPr>
            <a:r>
              <a:rPr lang="en-US" dirty="0"/>
              <a:t>He wants to gradually move troops out of Vietnam, and turn over the war to the South Vietnamese people</a:t>
            </a:r>
          </a:p>
          <a:p>
            <a:pPr marL="1200150" lvl="2" indent="-285750">
              <a:buFont typeface="Arial" panose="020B0604020202020204" pitchFamily="34" charset="0"/>
              <a:buChar char="•"/>
            </a:pPr>
            <a:r>
              <a:rPr lang="en-US" dirty="0"/>
              <a:t>Provides funding for the people’s self defense force, has 1 million part time soldiers teach the South Vietnamese</a:t>
            </a:r>
          </a:p>
          <a:p>
            <a:pPr marL="742950" lvl="1" indent="-285750">
              <a:buFont typeface="Arial" panose="020B0604020202020204" pitchFamily="34" charset="0"/>
              <a:buChar char="•"/>
            </a:pPr>
            <a:r>
              <a:rPr lang="en-US" dirty="0"/>
              <a:t>Creighton Abrams takes over as general</a:t>
            </a:r>
          </a:p>
          <a:p>
            <a:pPr marL="1200150" lvl="2" indent="-285750">
              <a:buFont typeface="Arial" panose="020B0604020202020204" pitchFamily="34" charset="0"/>
              <a:buChar char="•"/>
            </a:pPr>
            <a:r>
              <a:rPr lang="en-US" dirty="0"/>
              <a:t>Focuses on small raids on North Vietnamese sanctuaries instead of large battles</a:t>
            </a:r>
          </a:p>
          <a:p>
            <a:pPr marL="742950" lvl="1" indent="-285750">
              <a:buFont typeface="Arial" panose="020B0604020202020204" pitchFamily="34" charset="0"/>
              <a:buChar char="•"/>
            </a:pPr>
            <a:r>
              <a:rPr lang="en-US" dirty="0"/>
              <a:t>Nixon begins withdrawal of troops, but doesn’t want to make it seem like the Americans are losing</a:t>
            </a:r>
          </a:p>
          <a:p>
            <a:pPr marL="1200150" lvl="2" indent="-285750">
              <a:buFont typeface="Arial" panose="020B0604020202020204" pitchFamily="34" charset="0"/>
              <a:buChar char="•"/>
            </a:pPr>
            <a:r>
              <a:rPr lang="en-US" dirty="0"/>
              <a:t>Starts bombing Cambodia and Laos</a:t>
            </a:r>
          </a:p>
          <a:p>
            <a:pPr marL="1657350" lvl="3" indent="-285750">
              <a:buFont typeface="Arial" panose="020B0604020202020204" pitchFamily="34" charset="0"/>
              <a:buChar char="•"/>
            </a:pPr>
            <a:r>
              <a:rPr lang="en-US" dirty="0"/>
              <a:t>This has limited effectiveness, because most supplies are coming through on foot and bicycle, which makes it hard to do significant damage to</a:t>
            </a:r>
          </a:p>
          <a:p>
            <a:pPr marL="1657350" lvl="3" indent="-285750">
              <a:buFont typeface="Arial" panose="020B0604020202020204" pitchFamily="34" charset="0"/>
              <a:buChar char="•"/>
            </a:pPr>
            <a:r>
              <a:rPr lang="en-US" dirty="0"/>
              <a:t>Igloo white sensors are used that look like tress and bushes. They report vibrations to command so bombing can be more accurate</a:t>
            </a:r>
          </a:p>
        </p:txBody>
      </p:sp>
    </p:spTree>
    <p:extLst>
      <p:ext uri="{BB962C8B-B14F-4D97-AF65-F5344CB8AC3E}">
        <p14:creationId xmlns:p14="http://schemas.microsoft.com/office/powerpoint/2010/main" val="2303714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E556A-DB08-FAEA-137A-BEEF3F31B23C}"/>
              </a:ext>
            </a:extLst>
          </p:cNvPr>
          <p:cNvPicPr>
            <a:picLocks noChangeAspect="1"/>
          </p:cNvPicPr>
          <p:nvPr/>
        </p:nvPicPr>
        <p:blipFill>
          <a:blip r:embed="rId2"/>
          <a:stretch>
            <a:fillRect/>
          </a:stretch>
        </p:blipFill>
        <p:spPr>
          <a:xfrm>
            <a:off x="166593" y="140817"/>
            <a:ext cx="4324954" cy="2867425"/>
          </a:xfrm>
          <a:prstGeom prst="rect">
            <a:avLst/>
          </a:prstGeom>
        </p:spPr>
      </p:pic>
      <p:pic>
        <p:nvPicPr>
          <p:cNvPr id="5" name="Picture 4">
            <a:extLst>
              <a:ext uri="{FF2B5EF4-FFF2-40B4-BE49-F238E27FC236}">
                <a16:creationId xmlns:a16="http://schemas.microsoft.com/office/drawing/2014/main" id="{D2718DA6-8B41-EDE2-74AD-A9505B193122}"/>
              </a:ext>
            </a:extLst>
          </p:cNvPr>
          <p:cNvPicPr>
            <a:picLocks noChangeAspect="1"/>
          </p:cNvPicPr>
          <p:nvPr/>
        </p:nvPicPr>
        <p:blipFill>
          <a:blip r:embed="rId3"/>
          <a:stretch>
            <a:fillRect/>
          </a:stretch>
        </p:blipFill>
        <p:spPr>
          <a:xfrm>
            <a:off x="4691270" y="140817"/>
            <a:ext cx="3828937" cy="7813627"/>
          </a:xfrm>
          <a:prstGeom prst="rect">
            <a:avLst/>
          </a:prstGeom>
        </p:spPr>
      </p:pic>
      <p:sp>
        <p:nvSpPr>
          <p:cNvPr id="6" name="TextBox 5">
            <a:extLst>
              <a:ext uri="{FF2B5EF4-FFF2-40B4-BE49-F238E27FC236}">
                <a16:creationId xmlns:a16="http://schemas.microsoft.com/office/drawing/2014/main" id="{371806B9-8256-974B-CE02-7CE90F12C63A}"/>
              </a:ext>
            </a:extLst>
          </p:cNvPr>
          <p:cNvSpPr txBox="1"/>
          <p:nvPr/>
        </p:nvSpPr>
        <p:spPr>
          <a:xfrm>
            <a:off x="0" y="3154016"/>
            <a:ext cx="46912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issue is that Nixon’s plan to end the war didn’t make it look like he was trying to end the war to Americans</a:t>
            </a:r>
          </a:p>
          <a:p>
            <a:pPr marL="285750" indent="-285750">
              <a:buFont typeface="Arial" panose="020B0604020202020204" pitchFamily="34" charset="0"/>
              <a:buChar char="•"/>
            </a:pPr>
            <a:r>
              <a:rPr lang="en-US" dirty="0"/>
              <a:t>1972 Easter Offensive: full scale invasion of South Vietnam</a:t>
            </a:r>
          </a:p>
          <a:p>
            <a:pPr marL="742950" lvl="1" indent="-285750">
              <a:buFont typeface="Arial" panose="020B0604020202020204" pitchFamily="34" charset="0"/>
              <a:buChar char="•"/>
            </a:pPr>
            <a:r>
              <a:rPr lang="en-US" dirty="0"/>
              <a:t>Nixon responds with Linebacker 1 and 2, which is basically operation rolling thunder with no restrictions</a:t>
            </a:r>
          </a:p>
          <a:p>
            <a:pPr marL="285750" indent="-285750">
              <a:buFont typeface="Arial" panose="020B0604020202020204" pitchFamily="34" charset="0"/>
              <a:buChar char="•"/>
            </a:pPr>
            <a:r>
              <a:rPr lang="en-US" dirty="0"/>
              <a:t>North Vietnam agrees to peace negotiations at the Paris peace accords</a:t>
            </a:r>
          </a:p>
          <a:p>
            <a:pPr marL="742950" lvl="1" indent="-285750">
              <a:buFont typeface="Arial" panose="020B0604020202020204" pitchFamily="34" charset="0"/>
              <a:buChar char="•"/>
            </a:pPr>
            <a:r>
              <a:rPr lang="en-US" dirty="0"/>
              <a:t>American withdrawal, ceasefire agreed to, all other matters decided by Vietnamese</a:t>
            </a:r>
          </a:p>
          <a:p>
            <a:pPr marL="1200150" lvl="2" indent="-285750">
              <a:buFont typeface="Arial" panose="020B0604020202020204" pitchFamily="34" charset="0"/>
              <a:buChar char="•"/>
            </a:pPr>
            <a:r>
              <a:rPr lang="en-US" dirty="0"/>
              <a:t>North Vietnamese don’t follow ceasefire, take South Vietnam and Saigon</a:t>
            </a:r>
          </a:p>
        </p:txBody>
      </p:sp>
      <p:sp>
        <p:nvSpPr>
          <p:cNvPr id="7" name="TextBox 6">
            <a:extLst>
              <a:ext uri="{FF2B5EF4-FFF2-40B4-BE49-F238E27FC236}">
                <a16:creationId xmlns:a16="http://schemas.microsoft.com/office/drawing/2014/main" id="{7A424CBB-CBFE-3573-EE6F-C819DD6B92AC}"/>
              </a:ext>
            </a:extLst>
          </p:cNvPr>
          <p:cNvSpPr txBox="1"/>
          <p:nvPr/>
        </p:nvSpPr>
        <p:spPr>
          <a:xfrm>
            <a:off x="0" y="750005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Consequences from Vietnam war</a:t>
            </a:r>
          </a:p>
          <a:p>
            <a:pPr marL="742950" lvl="1" indent="-285750">
              <a:buFont typeface="Arial" panose="020B0604020202020204" pitchFamily="34" charset="0"/>
              <a:buChar char="•"/>
            </a:pPr>
            <a:r>
              <a:rPr lang="en-US" dirty="0"/>
              <a:t>Social divisions</a:t>
            </a:r>
          </a:p>
          <a:p>
            <a:pPr marL="1200150" lvl="2" indent="-285750">
              <a:buFont typeface="Arial" panose="020B0604020202020204" pitchFamily="34" charset="0"/>
              <a:buChar char="•"/>
            </a:pPr>
            <a:r>
              <a:rPr lang="en-US" dirty="0"/>
              <a:t>Most soldiers were from working class families</a:t>
            </a:r>
          </a:p>
          <a:p>
            <a:pPr marL="1200150" lvl="2" indent="-285750">
              <a:buFont typeface="Arial" panose="020B0604020202020204" pitchFamily="34" charset="0"/>
              <a:buChar char="•"/>
            </a:pPr>
            <a:r>
              <a:rPr lang="en-US" dirty="0"/>
              <a:t>When students from Columbia University held a protest about the war, construction workers on their breaks beat them up</a:t>
            </a:r>
          </a:p>
          <a:p>
            <a:pPr marL="742950" lvl="1" indent="-285750">
              <a:buFont typeface="Arial" panose="020B0604020202020204" pitchFamily="34" charset="0"/>
              <a:buChar char="•"/>
            </a:pPr>
            <a:r>
              <a:rPr lang="en-US" dirty="0"/>
              <a:t>Johnson’s plan to make it seem like America wasn’t in a war while being in a war put a strain on the economy, as all the war spending plus social programs Johnson put through caused a deficit, which led to stagflation</a:t>
            </a:r>
          </a:p>
          <a:p>
            <a:pPr marL="742950" lvl="1" indent="-285750">
              <a:buFont typeface="Arial" panose="020B0604020202020204" pitchFamily="34" charset="0"/>
              <a:buChar char="•"/>
            </a:pPr>
            <a:r>
              <a:rPr lang="en-US" dirty="0"/>
              <a:t>Due to all the lying leaders did about the war, cynicism about them became popular</a:t>
            </a:r>
          </a:p>
          <a:p>
            <a:pPr marL="742950" lvl="1" indent="-285750">
              <a:buFont typeface="Arial" panose="020B0604020202020204" pitchFamily="34" charset="0"/>
              <a:buChar char="•"/>
            </a:pPr>
            <a:r>
              <a:rPr lang="en-US" dirty="0"/>
              <a:t> Unlike World War 2, the Vietnam war wasn’t strictly good vs. evil, so it created moral uncertainty in society</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928209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72C73-469F-B2D3-9B23-CBE1A82B9EC3}"/>
              </a:ext>
            </a:extLst>
          </p:cNvPr>
          <p:cNvPicPr>
            <a:picLocks noChangeAspect="1"/>
          </p:cNvPicPr>
          <p:nvPr/>
        </p:nvPicPr>
        <p:blipFill>
          <a:blip r:embed="rId2"/>
          <a:stretch>
            <a:fillRect/>
          </a:stretch>
        </p:blipFill>
        <p:spPr>
          <a:xfrm>
            <a:off x="3896221" y="2629748"/>
            <a:ext cx="4491034" cy="2764183"/>
          </a:xfrm>
          <a:prstGeom prst="rect">
            <a:avLst/>
          </a:prstGeom>
        </p:spPr>
      </p:pic>
      <p:pic>
        <p:nvPicPr>
          <p:cNvPr id="5" name="Picture 4">
            <a:extLst>
              <a:ext uri="{FF2B5EF4-FFF2-40B4-BE49-F238E27FC236}">
                <a16:creationId xmlns:a16="http://schemas.microsoft.com/office/drawing/2014/main" id="{6B4CEE0F-1B2D-67D9-9F22-307D0B04C3A1}"/>
              </a:ext>
            </a:extLst>
          </p:cNvPr>
          <p:cNvPicPr>
            <a:picLocks noChangeAspect="1"/>
          </p:cNvPicPr>
          <p:nvPr/>
        </p:nvPicPr>
        <p:blipFill>
          <a:blip r:embed="rId3"/>
          <a:stretch>
            <a:fillRect/>
          </a:stretch>
        </p:blipFill>
        <p:spPr>
          <a:xfrm>
            <a:off x="0" y="2734341"/>
            <a:ext cx="3510086" cy="2502034"/>
          </a:xfrm>
          <a:prstGeom prst="rect">
            <a:avLst/>
          </a:prstGeom>
        </p:spPr>
      </p:pic>
      <p:pic>
        <p:nvPicPr>
          <p:cNvPr id="7" name="Picture 6">
            <a:extLst>
              <a:ext uri="{FF2B5EF4-FFF2-40B4-BE49-F238E27FC236}">
                <a16:creationId xmlns:a16="http://schemas.microsoft.com/office/drawing/2014/main" id="{67230871-BD55-4636-0B76-EBF7FB2C0CA7}"/>
              </a:ext>
            </a:extLst>
          </p:cNvPr>
          <p:cNvPicPr>
            <a:picLocks noChangeAspect="1"/>
          </p:cNvPicPr>
          <p:nvPr/>
        </p:nvPicPr>
        <p:blipFill>
          <a:blip r:embed="rId4"/>
          <a:stretch>
            <a:fillRect/>
          </a:stretch>
        </p:blipFill>
        <p:spPr>
          <a:xfrm>
            <a:off x="479867" y="5582799"/>
            <a:ext cx="4344382" cy="2925808"/>
          </a:xfrm>
          <a:prstGeom prst="rect">
            <a:avLst/>
          </a:prstGeom>
        </p:spPr>
      </p:pic>
      <p:sp>
        <p:nvSpPr>
          <p:cNvPr id="8" name="TextBox 7">
            <a:extLst>
              <a:ext uri="{FF2B5EF4-FFF2-40B4-BE49-F238E27FC236}">
                <a16:creationId xmlns:a16="http://schemas.microsoft.com/office/drawing/2014/main" id="{2821A4E3-EB58-144A-0578-14608DDE598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After the release of the dreadnaught, everyone was following Mahan’s doctrine of building a large fleet for a decisive battle, but asymmetric threats became more important</a:t>
            </a:r>
          </a:p>
          <a:p>
            <a:pPr marL="742950" lvl="1" indent="-285750">
              <a:buFont typeface="Arial" panose="020B0604020202020204" pitchFamily="34" charset="0"/>
              <a:buChar char="•"/>
            </a:pPr>
            <a:r>
              <a:rPr lang="en-US" dirty="0"/>
              <a:t>No one wanted to lose the dreadnaughts after all the money was put into them</a:t>
            </a:r>
          </a:p>
          <a:p>
            <a:pPr marL="285750" indent="-285750">
              <a:buFont typeface="Arial" panose="020B0604020202020204" pitchFamily="34" charset="0"/>
              <a:buChar char="•"/>
            </a:pPr>
            <a:r>
              <a:rPr lang="en-US" dirty="0"/>
              <a:t>Asymmetric threats:</a:t>
            </a:r>
          </a:p>
          <a:p>
            <a:pPr marL="742950" lvl="1" indent="-285750">
              <a:buFont typeface="Arial" panose="020B0604020202020204" pitchFamily="34" charset="0"/>
              <a:buChar char="•"/>
            </a:pPr>
            <a:r>
              <a:rPr lang="en-US" dirty="0"/>
              <a:t>Torpedo boats – carried compressed air torpedoes to fire at large ships</a:t>
            </a:r>
          </a:p>
          <a:p>
            <a:pPr marL="742950" lvl="1" indent="-285750">
              <a:buFont typeface="Arial" panose="020B0604020202020204" pitchFamily="34" charset="0"/>
              <a:buChar char="•"/>
            </a:pPr>
            <a:r>
              <a:rPr lang="en-US" dirty="0"/>
              <a:t>Torpedo boat destroyers – used on periphery of fleet to block torpedo boats</a:t>
            </a:r>
          </a:p>
          <a:p>
            <a:pPr marL="742950" lvl="1" indent="-285750">
              <a:buFont typeface="Arial" panose="020B0604020202020204" pitchFamily="34" charset="0"/>
              <a:buChar char="•"/>
            </a:pPr>
            <a:r>
              <a:rPr lang="en-US" dirty="0"/>
              <a:t>Submarines – didn’t have a set place in the navy, but many ideas</a:t>
            </a:r>
          </a:p>
          <a:p>
            <a:pPr marL="1200150" lvl="2" indent="-285750">
              <a:buFont typeface="Arial" panose="020B0604020202020204" pitchFamily="34" charset="0"/>
              <a:buChar char="•"/>
            </a:pPr>
            <a:r>
              <a:rPr lang="en-US" dirty="0"/>
              <a:t>Scouting, commerce raiding, and attacking big boats were all ideas</a:t>
            </a:r>
          </a:p>
        </p:txBody>
      </p:sp>
      <p:pic>
        <p:nvPicPr>
          <p:cNvPr id="10" name="Picture 9">
            <a:extLst>
              <a:ext uri="{FF2B5EF4-FFF2-40B4-BE49-F238E27FC236}">
                <a16:creationId xmlns:a16="http://schemas.microsoft.com/office/drawing/2014/main" id="{A5FE104C-DE89-A17F-8B13-2CDEF5A94130}"/>
              </a:ext>
            </a:extLst>
          </p:cNvPr>
          <p:cNvPicPr>
            <a:picLocks noChangeAspect="1"/>
          </p:cNvPicPr>
          <p:nvPr/>
        </p:nvPicPr>
        <p:blipFill>
          <a:blip r:embed="rId5"/>
          <a:stretch>
            <a:fillRect/>
          </a:stretch>
        </p:blipFill>
        <p:spPr>
          <a:xfrm>
            <a:off x="5589981" y="5549462"/>
            <a:ext cx="2288490" cy="3105808"/>
          </a:xfrm>
          <a:prstGeom prst="rect">
            <a:avLst/>
          </a:prstGeom>
        </p:spPr>
      </p:pic>
      <p:sp>
        <p:nvSpPr>
          <p:cNvPr id="11" name="TextBox 10">
            <a:extLst>
              <a:ext uri="{FF2B5EF4-FFF2-40B4-BE49-F238E27FC236}">
                <a16:creationId xmlns:a16="http://schemas.microsoft.com/office/drawing/2014/main" id="{0398BF64-656F-D0D9-0E64-BAD6718E14AA}"/>
              </a:ext>
            </a:extLst>
          </p:cNvPr>
          <p:cNvSpPr txBox="1"/>
          <p:nvPr/>
        </p:nvSpPr>
        <p:spPr>
          <a:xfrm>
            <a:off x="0" y="8875986"/>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Modernizing the army</a:t>
            </a:r>
          </a:p>
          <a:p>
            <a:pPr marL="742950" lvl="1" indent="-285750">
              <a:buFont typeface="Arial" panose="020B0604020202020204" pitchFamily="34" charset="0"/>
              <a:buChar char="•"/>
            </a:pPr>
            <a:r>
              <a:rPr lang="en-US" dirty="0"/>
              <a:t>Secretary of war Elihu Root had two ideas</a:t>
            </a:r>
          </a:p>
          <a:p>
            <a:pPr marL="1200150" lvl="2" indent="-285750">
              <a:buFont typeface="Arial" panose="020B0604020202020204" pitchFamily="34" charset="0"/>
              <a:buChar char="•"/>
            </a:pPr>
            <a:r>
              <a:rPr lang="en-US" dirty="0"/>
              <a:t>Have best trained officer corps</a:t>
            </a:r>
          </a:p>
          <a:p>
            <a:pPr marL="1200150" lvl="2" indent="-285750">
              <a:buFont typeface="Arial" panose="020B0604020202020204" pitchFamily="34" charset="0"/>
              <a:buChar char="•"/>
            </a:pPr>
            <a:r>
              <a:rPr lang="en-US" dirty="0"/>
              <a:t>Always fight with volunteers</a:t>
            </a:r>
          </a:p>
          <a:p>
            <a:pPr marL="742950" lvl="1" indent="-285750">
              <a:buFont typeface="Arial" panose="020B0604020202020204" pitchFamily="34" charset="0"/>
              <a:buChar char="•"/>
            </a:pPr>
            <a:r>
              <a:rPr lang="en-US" dirty="0"/>
              <a:t>Creation of a lot of schools to train officers</a:t>
            </a:r>
          </a:p>
          <a:p>
            <a:pPr marL="1200150" lvl="2" indent="-285750">
              <a:buFont typeface="Arial" panose="020B0604020202020204" pitchFamily="34" charset="0"/>
              <a:buChar char="•"/>
            </a:pPr>
            <a:r>
              <a:rPr lang="en-US" dirty="0"/>
              <a:t>Learn strategy, operations, war games</a:t>
            </a:r>
          </a:p>
          <a:p>
            <a:pPr marL="742950" lvl="1" indent="-285750">
              <a:buFont typeface="Arial" panose="020B0604020202020204" pitchFamily="34" charset="0"/>
              <a:buChar char="•"/>
            </a:pPr>
            <a:r>
              <a:rPr lang="en-US" dirty="0"/>
              <a:t>Change in underlying belief of the civilian soldier to the institution to pass on techniques</a:t>
            </a:r>
          </a:p>
        </p:txBody>
      </p:sp>
    </p:spTree>
    <p:extLst>
      <p:ext uri="{BB962C8B-B14F-4D97-AF65-F5344CB8AC3E}">
        <p14:creationId xmlns:p14="http://schemas.microsoft.com/office/powerpoint/2010/main" val="30022890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1D3A5D-79C5-F087-9227-67FA328C4FBA}"/>
              </a:ext>
            </a:extLst>
          </p:cNvPr>
          <p:cNvSpPr txBox="1"/>
          <p:nvPr/>
        </p:nvSpPr>
        <p:spPr>
          <a:xfrm>
            <a:off x="0" y="175364"/>
            <a:ext cx="8686799" cy="830997"/>
          </a:xfrm>
          <a:prstGeom prst="rect">
            <a:avLst/>
          </a:prstGeom>
          <a:noFill/>
        </p:spPr>
        <p:txBody>
          <a:bodyPr wrap="square" rtlCol="0">
            <a:spAutoFit/>
          </a:bodyPr>
          <a:lstStyle/>
          <a:p>
            <a:pPr algn="ctr"/>
            <a:r>
              <a:rPr lang="en-US" sz="4800" dirty="0"/>
              <a:t>Decline and Recovery</a:t>
            </a:r>
          </a:p>
        </p:txBody>
      </p:sp>
      <p:sp>
        <p:nvSpPr>
          <p:cNvPr id="3" name="TextBox 2">
            <a:extLst>
              <a:ext uri="{FF2B5EF4-FFF2-40B4-BE49-F238E27FC236}">
                <a16:creationId xmlns:a16="http://schemas.microsoft.com/office/drawing/2014/main" id="{070A112E-A8B1-F7CC-4210-37795F782769}"/>
              </a:ext>
            </a:extLst>
          </p:cNvPr>
          <p:cNvSpPr txBox="1"/>
          <p:nvPr/>
        </p:nvSpPr>
        <p:spPr>
          <a:xfrm>
            <a:off x="0" y="1006361"/>
            <a:ext cx="8686800" cy="11172289"/>
          </a:xfrm>
          <a:prstGeom prst="rect">
            <a:avLst/>
          </a:prstGeom>
          <a:noFill/>
        </p:spPr>
        <p:txBody>
          <a:bodyPr wrap="square" rtlCol="0">
            <a:spAutoFit/>
          </a:bodyPr>
          <a:lstStyle/>
          <a:p>
            <a:pPr marL="285750" indent="-285750">
              <a:buFont typeface="Arial" panose="020B0604020202020204" pitchFamily="34" charset="0"/>
              <a:buChar char="•"/>
            </a:pPr>
            <a:r>
              <a:rPr lang="en-US" dirty="0"/>
              <a:t>Decline after Vietnam War</a:t>
            </a:r>
          </a:p>
          <a:p>
            <a:pPr marL="742950" lvl="1" indent="-285750">
              <a:buFont typeface="Arial" panose="020B0604020202020204" pitchFamily="34" charset="0"/>
              <a:buChar char="•"/>
            </a:pPr>
            <a:r>
              <a:rPr lang="en-US" dirty="0"/>
              <a:t>Morale in the armed forces was at an all time low after the war</a:t>
            </a:r>
          </a:p>
          <a:p>
            <a:pPr marL="742950" lvl="1" indent="-285750">
              <a:buFont typeface="Arial" panose="020B0604020202020204" pitchFamily="34" charset="0"/>
              <a:buChar char="•"/>
            </a:pPr>
            <a:r>
              <a:rPr lang="en-US" dirty="0"/>
              <a:t>Nixon announced in 1972 that the draft would be ending, the military would be an all-volunteer force</a:t>
            </a:r>
          </a:p>
          <a:p>
            <a:pPr marL="1200150" lvl="2" indent="-285750">
              <a:buFont typeface="Arial" panose="020B0604020202020204" pitchFamily="34" charset="0"/>
              <a:buChar char="•"/>
            </a:pPr>
            <a:r>
              <a:rPr lang="en-US" dirty="0"/>
              <a:t>Not good for the military, who’s popularity was at an all-time low</a:t>
            </a:r>
          </a:p>
          <a:p>
            <a:pPr marL="1657350" lvl="3" indent="-285750">
              <a:buFont typeface="Arial" panose="020B0604020202020204" pitchFamily="34" charset="0"/>
              <a:buChar char="•"/>
            </a:pPr>
            <a:r>
              <a:rPr lang="en-US" dirty="0"/>
              <a:t>Tried to get volunteers from social benefits like the GI bill, but still only got recruits from the bottom of society</a:t>
            </a:r>
          </a:p>
          <a:p>
            <a:pPr marL="742950" lvl="1" indent="-285750">
              <a:buFont typeface="Arial" panose="020B0604020202020204" pitchFamily="34" charset="0"/>
              <a:buChar char="•"/>
            </a:pPr>
            <a:r>
              <a:rPr lang="en-US" dirty="0"/>
              <a:t>Low quality of personnel led to many issues in the military	</a:t>
            </a:r>
          </a:p>
          <a:p>
            <a:pPr marL="1200150" lvl="2" indent="-285750">
              <a:buFont typeface="Arial" panose="020B0604020202020204" pitchFamily="34" charset="0"/>
              <a:buChar char="•"/>
            </a:pPr>
            <a:r>
              <a:rPr lang="en-US" dirty="0"/>
              <a:t>White and black troops would fight</a:t>
            </a:r>
          </a:p>
          <a:p>
            <a:pPr marL="1200150" lvl="2" indent="-285750">
              <a:buFont typeface="Arial" panose="020B0604020202020204" pitchFamily="34" charset="0"/>
              <a:buChar char="•"/>
            </a:pPr>
            <a:r>
              <a:rPr lang="en-US" dirty="0"/>
              <a:t>Many officers were getting high</a:t>
            </a:r>
          </a:p>
          <a:p>
            <a:pPr marL="1200150" lvl="2" indent="-285750">
              <a:buFont typeface="Arial" panose="020B0604020202020204" pitchFamily="34" charset="0"/>
              <a:buChar char="•"/>
            </a:pPr>
            <a:r>
              <a:rPr lang="en-US" dirty="0"/>
              <a:t>Army couldn’t defend its borders</a:t>
            </a:r>
          </a:p>
          <a:p>
            <a:pPr marL="742950" lvl="1" indent="-285750">
              <a:buFont typeface="Arial" panose="020B0604020202020204" pitchFamily="34" charset="0"/>
              <a:buChar char="•"/>
            </a:pPr>
            <a:r>
              <a:rPr lang="en-US" dirty="0"/>
              <a:t>To combine all this, Nixon signed a document saying that America will only defend NATO, Japan and South Korea, no other military aid will be given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Recovery</a:t>
            </a:r>
          </a:p>
          <a:p>
            <a:pPr marL="1200150" lvl="2" indent="-285750">
              <a:buFont typeface="Arial" panose="020B0604020202020204" pitchFamily="34" charset="0"/>
              <a:buChar char="•"/>
            </a:pPr>
            <a:r>
              <a:rPr lang="en-US" dirty="0"/>
              <a:t>Ronald Reagan elected president, and he was in-tune with American dissatisfaction</a:t>
            </a:r>
          </a:p>
          <a:p>
            <a:pPr marL="1657350" lvl="3" indent="-285750">
              <a:buFont typeface="Arial" panose="020B0604020202020204" pitchFamily="34" charset="0"/>
              <a:buChar char="•"/>
            </a:pPr>
            <a:r>
              <a:rPr lang="en-US" dirty="0"/>
              <a:t>Believed the world respects military force. Believed that Americans wanted an assertive policy. Believed that the Soviet Union is an evil empire and says so. Believed the USA needed to be ready for a nuclear or non-nuclear war with the Soviet Union and all its allies</a:t>
            </a:r>
          </a:p>
          <a:p>
            <a:pPr marL="1657350" lvl="3" indent="-285750">
              <a:buFont typeface="Arial" panose="020B0604020202020204" pitchFamily="34" charset="0"/>
              <a:buChar char="•"/>
            </a:pPr>
            <a:r>
              <a:rPr lang="en-US" dirty="0"/>
              <a:t>Aim to be capable of defending all threats simultaneously and that America should support anti-communist insurgencies everywhere</a:t>
            </a:r>
          </a:p>
          <a:p>
            <a:pPr marL="1200150" lvl="2" indent="-285750">
              <a:buFont typeface="Arial" panose="020B0604020202020204" pitchFamily="34" charset="0"/>
              <a:buChar char="•"/>
            </a:pPr>
            <a:r>
              <a:rPr lang="en-US" dirty="0"/>
              <a:t>Unprecedented 6-year increase in defense spending for 6 years straight, which was contrary to all American history</a:t>
            </a:r>
          </a:p>
          <a:p>
            <a:pPr marL="1200150" lvl="2" indent="-285750">
              <a:buFont typeface="Arial" panose="020B0604020202020204" pitchFamily="34" charset="0"/>
              <a:buChar char="•"/>
            </a:pPr>
            <a:r>
              <a:rPr lang="en-US" dirty="0"/>
              <a:t>Focused on tech modernization, increased readiness through training, and increase pay for soldiers</a:t>
            </a:r>
          </a:p>
          <a:p>
            <a:pPr marL="1657350" lvl="3" indent="-285750">
              <a:buFont typeface="Arial" panose="020B0604020202020204" pitchFamily="34" charset="0"/>
              <a:buChar char="•"/>
            </a:pPr>
            <a:r>
              <a:rPr lang="en-US" dirty="0"/>
              <a:t>Average age of an enlisting soldier was 30</a:t>
            </a:r>
          </a:p>
        </p:txBody>
      </p:sp>
      <p:pic>
        <p:nvPicPr>
          <p:cNvPr id="5" name="Picture 4">
            <a:extLst>
              <a:ext uri="{FF2B5EF4-FFF2-40B4-BE49-F238E27FC236}">
                <a16:creationId xmlns:a16="http://schemas.microsoft.com/office/drawing/2014/main" id="{34E884BE-1B1D-C50D-CCA2-98DA0CACFCC8}"/>
              </a:ext>
            </a:extLst>
          </p:cNvPr>
          <p:cNvPicPr>
            <a:picLocks noChangeAspect="1"/>
          </p:cNvPicPr>
          <p:nvPr/>
        </p:nvPicPr>
        <p:blipFill>
          <a:blip r:embed="rId2"/>
          <a:stretch>
            <a:fillRect/>
          </a:stretch>
        </p:blipFill>
        <p:spPr>
          <a:xfrm>
            <a:off x="1881860" y="4660373"/>
            <a:ext cx="2219635" cy="3505689"/>
          </a:xfrm>
          <a:prstGeom prst="rect">
            <a:avLst/>
          </a:prstGeom>
        </p:spPr>
      </p:pic>
      <p:pic>
        <p:nvPicPr>
          <p:cNvPr id="7" name="Picture 6">
            <a:extLst>
              <a:ext uri="{FF2B5EF4-FFF2-40B4-BE49-F238E27FC236}">
                <a16:creationId xmlns:a16="http://schemas.microsoft.com/office/drawing/2014/main" id="{FE50047A-B5F7-6554-7868-29A926A73F0D}"/>
              </a:ext>
            </a:extLst>
          </p:cNvPr>
          <p:cNvPicPr>
            <a:picLocks noChangeAspect="1"/>
          </p:cNvPicPr>
          <p:nvPr/>
        </p:nvPicPr>
        <p:blipFill>
          <a:blip r:embed="rId3"/>
          <a:stretch>
            <a:fillRect/>
          </a:stretch>
        </p:blipFill>
        <p:spPr>
          <a:xfrm>
            <a:off x="4704576" y="4659538"/>
            <a:ext cx="2304054" cy="3505689"/>
          </a:xfrm>
          <a:prstGeom prst="rect">
            <a:avLst/>
          </a:prstGeom>
        </p:spPr>
      </p:pic>
    </p:spTree>
    <p:extLst>
      <p:ext uri="{BB962C8B-B14F-4D97-AF65-F5344CB8AC3E}">
        <p14:creationId xmlns:p14="http://schemas.microsoft.com/office/powerpoint/2010/main" val="2039797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5FFAEC-3EE5-A1D5-904F-4D46DD669EF3}"/>
              </a:ext>
            </a:extLst>
          </p:cNvPr>
          <p:cNvSpPr txBox="1"/>
          <p:nvPr/>
        </p:nvSpPr>
        <p:spPr>
          <a:xfrm>
            <a:off x="0" y="225287"/>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Modernization – Big five</a:t>
            </a:r>
          </a:p>
          <a:p>
            <a:pPr marL="742950" lvl="1" indent="-285750">
              <a:buFont typeface="Arial" panose="020B0604020202020204" pitchFamily="34" charset="0"/>
              <a:buChar char="•"/>
            </a:pPr>
            <a:r>
              <a:rPr lang="en-US" dirty="0"/>
              <a:t>M1 Abrams tank, M2-Bradley mechanized fighting vehicle,  Apache attack helicopter, Black Hawk support helicopter, Patriot air defense</a:t>
            </a:r>
          </a:p>
        </p:txBody>
      </p:sp>
      <p:pic>
        <p:nvPicPr>
          <p:cNvPr id="4" name="Picture 3">
            <a:extLst>
              <a:ext uri="{FF2B5EF4-FFF2-40B4-BE49-F238E27FC236}">
                <a16:creationId xmlns:a16="http://schemas.microsoft.com/office/drawing/2014/main" id="{15882E5D-CEC7-A303-7FCA-39BC27DBF246}"/>
              </a:ext>
            </a:extLst>
          </p:cNvPr>
          <p:cNvPicPr>
            <a:picLocks noChangeAspect="1"/>
          </p:cNvPicPr>
          <p:nvPr/>
        </p:nvPicPr>
        <p:blipFill>
          <a:blip r:embed="rId2"/>
          <a:stretch>
            <a:fillRect/>
          </a:stretch>
        </p:blipFill>
        <p:spPr>
          <a:xfrm>
            <a:off x="0" y="1148617"/>
            <a:ext cx="8686800" cy="4478866"/>
          </a:xfrm>
          <a:prstGeom prst="rect">
            <a:avLst/>
          </a:prstGeom>
        </p:spPr>
      </p:pic>
      <p:pic>
        <p:nvPicPr>
          <p:cNvPr id="6" name="Picture 5">
            <a:extLst>
              <a:ext uri="{FF2B5EF4-FFF2-40B4-BE49-F238E27FC236}">
                <a16:creationId xmlns:a16="http://schemas.microsoft.com/office/drawing/2014/main" id="{CEF13261-A472-4F41-E8CC-6929FFF9F128}"/>
              </a:ext>
            </a:extLst>
          </p:cNvPr>
          <p:cNvPicPr>
            <a:picLocks noChangeAspect="1"/>
          </p:cNvPicPr>
          <p:nvPr/>
        </p:nvPicPr>
        <p:blipFill>
          <a:blip r:embed="rId3"/>
          <a:stretch>
            <a:fillRect/>
          </a:stretch>
        </p:blipFill>
        <p:spPr>
          <a:xfrm>
            <a:off x="185531" y="5927870"/>
            <a:ext cx="3361242" cy="4126117"/>
          </a:xfrm>
          <a:prstGeom prst="rect">
            <a:avLst/>
          </a:prstGeom>
        </p:spPr>
      </p:pic>
      <p:pic>
        <p:nvPicPr>
          <p:cNvPr id="7" name="Picture 6">
            <a:extLst>
              <a:ext uri="{FF2B5EF4-FFF2-40B4-BE49-F238E27FC236}">
                <a16:creationId xmlns:a16="http://schemas.microsoft.com/office/drawing/2014/main" id="{15B5619B-2EF1-AEDD-2108-567493767D0B}"/>
              </a:ext>
            </a:extLst>
          </p:cNvPr>
          <p:cNvPicPr>
            <a:picLocks noChangeAspect="1"/>
          </p:cNvPicPr>
          <p:nvPr/>
        </p:nvPicPr>
        <p:blipFill>
          <a:blip r:embed="rId4"/>
          <a:stretch>
            <a:fillRect/>
          </a:stretch>
        </p:blipFill>
        <p:spPr>
          <a:xfrm>
            <a:off x="3982278" y="5642016"/>
            <a:ext cx="4704522" cy="1845003"/>
          </a:xfrm>
          <a:prstGeom prst="rect">
            <a:avLst/>
          </a:prstGeom>
        </p:spPr>
      </p:pic>
      <p:pic>
        <p:nvPicPr>
          <p:cNvPr id="9" name="Picture 8">
            <a:extLst>
              <a:ext uri="{FF2B5EF4-FFF2-40B4-BE49-F238E27FC236}">
                <a16:creationId xmlns:a16="http://schemas.microsoft.com/office/drawing/2014/main" id="{D700ECF9-3F49-E2B8-73A0-093842ECFC08}"/>
              </a:ext>
            </a:extLst>
          </p:cNvPr>
          <p:cNvPicPr>
            <a:picLocks noChangeAspect="1"/>
          </p:cNvPicPr>
          <p:nvPr/>
        </p:nvPicPr>
        <p:blipFill>
          <a:blip r:embed="rId5"/>
          <a:stretch>
            <a:fillRect/>
          </a:stretch>
        </p:blipFill>
        <p:spPr>
          <a:xfrm>
            <a:off x="3836504" y="7635938"/>
            <a:ext cx="4850296" cy="1813548"/>
          </a:xfrm>
          <a:prstGeom prst="rect">
            <a:avLst/>
          </a:prstGeom>
        </p:spPr>
      </p:pic>
      <p:pic>
        <p:nvPicPr>
          <p:cNvPr id="11" name="Picture 10">
            <a:extLst>
              <a:ext uri="{FF2B5EF4-FFF2-40B4-BE49-F238E27FC236}">
                <a16:creationId xmlns:a16="http://schemas.microsoft.com/office/drawing/2014/main" id="{206F2780-4307-3A99-7E99-84CF28E07562}"/>
              </a:ext>
            </a:extLst>
          </p:cNvPr>
          <p:cNvPicPr>
            <a:picLocks noChangeAspect="1"/>
          </p:cNvPicPr>
          <p:nvPr/>
        </p:nvPicPr>
        <p:blipFill>
          <a:blip r:embed="rId6"/>
          <a:stretch>
            <a:fillRect/>
          </a:stretch>
        </p:blipFill>
        <p:spPr>
          <a:xfrm>
            <a:off x="3982278" y="9691170"/>
            <a:ext cx="3176312" cy="2370311"/>
          </a:xfrm>
          <a:prstGeom prst="rect">
            <a:avLst/>
          </a:prstGeom>
        </p:spPr>
      </p:pic>
    </p:spTree>
    <p:extLst>
      <p:ext uri="{BB962C8B-B14F-4D97-AF65-F5344CB8AC3E}">
        <p14:creationId xmlns:p14="http://schemas.microsoft.com/office/powerpoint/2010/main" val="984798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F30AFC-F6B9-76EA-0A3F-95A14DD10405}"/>
              </a:ext>
            </a:extLst>
          </p:cNvPr>
          <p:cNvSpPr txBox="1"/>
          <p:nvPr/>
        </p:nvSpPr>
        <p:spPr>
          <a:xfrm>
            <a:off x="0" y="23853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Intellectual debate, doctrine, and training</a:t>
            </a:r>
          </a:p>
          <a:p>
            <a:pPr marL="742950" lvl="1" indent="-285750">
              <a:buFont typeface="Arial" panose="020B0604020202020204" pitchFamily="34" charset="0"/>
              <a:buChar char="•"/>
            </a:pPr>
            <a:r>
              <a:rPr lang="en-US" dirty="0"/>
              <a:t>People were encouraged to debate and challenge superiors</a:t>
            </a:r>
          </a:p>
          <a:p>
            <a:pPr marL="742950" lvl="1" indent="-285750">
              <a:buFont typeface="Arial" panose="020B0604020202020204" pitchFamily="34" charset="0"/>
              <a:buChar char="•"/>
            </a:pPr>
            <a:r>
              <a:rPr lang="en-US" dirty="0"/>
              <a:t>TRADOC – US Army training and doctrine command. Created in 1973, flowers in the 80s</a:t>
            </a:r>
          </a:p>
          <a:p>
            <a:pPr marL="742950" lvl="1" indent="-285750">
              <a:buFont typeface="Arial" panose="020B0604020202020204" pitchFamily="34" charset="0"/>
              <a:buChar char="•"/>
            </a:pPr>
            <a:r>
              <a:rPr lang="en-US" dirty="0"/>
              <a:t>General Donn A. Starry’s Air-Land battle</a:t>
            </a:r>
          </a:p>
          <a:p>
            <a:pPr marL="1200150" lvl="2" indent="-285750">
              <a:buFont typeface="Arial" panose="020B0604020202020204" pitchFamily="34" charset="0"/>
              <a:buChar char="•"/>
            </a:pPr>
            <a:r>
              <a:rPr lang="en-US" dirty="0"/>
              <a:t>All US armed forces come together to have agility, initiative, depth, and synchronization</a:t>
            </a:r>
          </a:p>
          <a:p>
            <a:pPr marL="1657350" lvl="3" indent="-285750">
              <a:buFont typeface="Arial" panose="020B0604020202020204" pitchFamily="34" charset="0"/>
              <a:buChar char="•"/>
            </a:pPr>
            <a:r>
              <a:rPr lang="en-US" dirty="0"/>
              <a:t>Attack enemy everywhere at once with land, missiles, and airpower</a:t>
            </a:r>
          </a:p>
          <a:p>
            <a:pPr marL="742950" lvl="1" indent="-285750">
              <a:buFont typeface="Arial" panose="020B0604020202020204" pitchFamily="34" charset="0"/>
              <a:buChar char="•"/>
            </a:pPr>
            <a:r>
              <a:rPr lang="en-US" dirty="0"/>
              <a:t>Ft. Irwin – National Training center</a:t>
            </a:r>
          </a:p>
          <a:p>
            <a:pPr marL="1200150" lvl="2" indent="-285750">
              <a:buFont typeface="Arial" panose="020B0604020202020204" pitchFamily="34" charset="0"/>
              <a:buChar char="•"/>
            </a:pPr>
            <a:r>
              <a:rPr lang="en-US" dirty="0"/>
              <a:t>Professional practice squads would study and use OPFOR (opposing force) tactics to prepare soldiers for fighting them.</a:t>
            </a:r>
          </a:p>
          <a:p>
            <a:pPr marL="1200150" lvl="2"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E6F8B608-5E1D-5542-9054-BE508E3C2FDF}"/>
              </a:ext>
            </a:extLst>
          </p:cNvPr>
          <p:cNvPicPr>
            <a:picLocks noChangeAspect="1"/>
          </p:cNvPicPr>
          <p:nvPr/>
        </p:nvPicPr>
        <p:blipFill>
          <a:blip r:embed="rId2"/>
          <a:stretch>
            <a:fillRect/>
          </a:stretch>
        </p:blipFill>
        <p:spPr>
          <a:xfrm>
            <a:off x="259718" y="3422850"/>
            <a:ext cx="2124371" cy="2086266"/>
          </a:xfrm>
          <a:prstGeom prst="rect">
            <a:avLst/>
          </a:prstGeom>
        </p:spPr>
      </p:pic>
      <p:pic>
        <p:nvPicPr>
          <p:cNvPr id="8" name="Picture 7">
            <a:extLst>
              <a:ext uri="{FF2B5EF4-FFF2-40B4-BE49-F238E27FC236}">
                <a16:creationId xmlns:a16="http://schemas.microsoft.com/office/drawing/2014/main" id="{CF82DC05-EF94-9DC4-372F-D0401CA2DB8A}"/>
              </a:ext>
            </a:extLst>
          </p:cNvPr>
          <p:cNvPicPr>
            <a:picLocks noChangeAspect="1"/>
          </p:cNvPicPr>
          <p:nvPr/>
        </p:nvPicPr>
        <p:blipFill>
          <a:blip r:embed="rId3"/>
          <a:stretch>
            <a:fillRect/>
          </a:stretch>
        </p:blipFill>
        <p:spPr>
          <a:xfrm>
            <a:off x="2558866" y="3422850"/>
            <a:ext cx="3743847" cy="2086266"/>
          </a:xfrm>
          <a:prstGeom prst="rect">
            <a:avLst/>
          </a:prstGeom>
        </p:spPr>
      </p:pic>
      <p:pic>
        <p:nvPicPr>
          <p:cNvPr id="10" name="Picture 9">
            <a:extLst>
              <a:ext uri="{FF2B5EF4-FFF2-40B4-BE49-F238E27FC236}">
                <a16:creationId xmlns:a16="http://schemas.microsoft.com/office/drawing/2014/main" id="{044F325E-8537-F224-251D-234057997C4E}"/>
              </a:ext>
            </a:extLst>
          </p:cNvPr>
          <p:cNvPicPr>
            <a:picLocks noChangeAspect="1"/>
          </p:cNvPicPr>
          <p:nvPr/>
        </p:nvPicPr>
        <p:blipFill>
          <a:blip r:embed="rId4"/>
          <a:stretch>
            <a:fillRect/>
          </a:stretch>
        </p:blipFill>
        <p:spPr>
          <a:xfrm>
            <a:off x="6446860" y="3422850"/>
            <a:ext cx="2095792" cy="2095792"/>
          </a:xfrm>
          <a:prstGeom prst="rect">
            <a:avLst/>
          </a:prstGeom>
        </p:spPr>
      </p:pic>
      <p:sp>
        <p:nvSpPr>
          <p:cNvPr id="11" name="TextBox 10">
            <a:extLst>
              <a:ext uri="{FF2B5EF4-FFF2-40B4-BE49-F238E27FC236}">
                <a16:creationId xmlns:a16="http://schemas.microsoft.com/office/drawing/2014/main" id="{A86C02A3-CCC1-26DB-9CB9-F2BD419E7668}"/>
              </a:ext>
            </a:extLst>
          </p:cNvPr>
          <p:cNvSpPr txBox="1"/>
          <p:nvPr/>
        </p:nvSpPr>
        <p:spPr>
          <a:xfrm>
            <a:off x="0" y="7671987"/>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Gulf war coalition</a:t>
            </a:r>
          </a:p>
          <a:p>
            <a:pPr marL="742950" lvl="1" indent="-285750">
              <a:buFont typeface="Arial" panose="020B0604020202020204" pitchFamily="34" charset="0"/>
              <a:buChar char="•"/>
            </a:pPr>
            <a:r>
              <a:rPr lang="en-US" dirty="0"/>
              <a:t>Context: Saddam Hussein had  invaded Iraq, taking control of 20% of the world’s oil reserves. He also planned to invade Saudi Arabia, which would give him control of 40%.</a:t>
            </a:r>
          </a:p>
          <a:p>
            <a:pPr marL="1200150" lvl="2" indent="-285750">
              <a:buFont typeface="Arial" panose="020B0604020202020204" pitchFamily="34" charset="0"/>
              <a:buChar char="•"/>
            </a:pPr>
            <a:r>
              <a:rPr lang="en-US" dirty="0"/>
              <a:t>Saddam also had the 4</a:t>
            </a:r>
            <a:r>
              <a:rPr lang="en-US" baseline="30000" dirty="0"/>
              <a:t>th</a:t>
            </a:r>
            <a:r>
              <a:rPr lang="en-US" dirty="0"/>
              <a:t> largest army, chemical weapons and medium ranged missiles</a:t>
            </a:r>
          </a:p>
          <a:p>
            <a:pPr marL="742950" lvl="1" indent="-285750">
              <a:buFont typeface="Arial" panose="020B0604020202020204" pitchFamily="34" charset="0"/>
              <a:buChar char="•"/>
            </a:pPr>
            <a:r>
              <a:rPr lang="en-US" dirty="0"/>
              <a:t>Bush believed it necessary to build a coalition before acting against Iraq</a:t>
            </a:r>
          </a:p>
          <a:p>
            <a:pPr marL="1200150" lvl="2" indent="-285750">
              <a:buFont typeface="Arial" panose="020B0604020202020204" pitchFamily="34" charset="0"/>
              <a:buChar char="•"/>
            </a:pPr>
            <a:r>
              <a:rPr lang="en-US" dirty="0"/>
              <a:t>Got support of the UN</a:t>
            </a:r>
          </a:p>
          <a:p>
            <a:pPr marL="1200150" lvl="2" indent="-285750">
              <a:buFont typeface="Arial" panose="020B0604020202020204" pitchFamily="34" charset="0"/>
              <a:buChar char="•"/>
            </a:pPr>
            <a:r>
              <a:rPr lang="en-US" dirty="0"/>
              <a:t>gets Isreal to agree to stay out of the conflict (necessary to get support of Arabic countries)</a:t>
            </a:r>
          </a:p>
          <a:p>
            <a:pPr marL="1200150" lvl="2" indent="-285750">
              <a:buFont typeface="Arial" panose="020B0604020202020204" pitchFamily="34" charset="0"/>
              <a:buChar char="•"/>
            </a:pPr>
            <a:r>
              <a:rPr lang="en-US" dirty="0"/>
              <a:t>Got Saudi Arabia to agree to allow American troops into the country</a:t>
            </a:r>
          </a:p>
          <a:p>
            <a:pPr marL="1200150" lvl="2" indent="-285750">
              <a:buFont typeface="Arial" panose="020B0604020202020204" pitchFamily="34" charset="0"/>
              <a:buChar char="•"/>
            </a:pPr>
            <a:r>
              <a:rPr lang="en-US" dirty="0"/>
              <a:t>Got Turkey to put an army on Iraq’s border to threaten another front</a:t>
            </a:r>
          </a:p>
          <a:p>
            <a:pPr marL="1200150" lvl="2" indent="-285750">
              <a:buFont typeface="Arial" panose="020B0604020202020204" pitchFamily="34" charset="0"/>
              <a:buChar char="•"/>
            </a:pPr>
            <a:r>
              <a:rPr lang="en-US" dirty="0"/>
              <a:t>Got 26 nations to contribute military force in the conflict</a:t>
            </a:r>
          </a:p>
        </p:txBody>
      </p:sp>
      <p:pic>
        <p:nvPicPr>
          <p:cNvPr id="13" name="Picture 12">
            <a:extLst>
              <a:ext uri="{FF2B5EF4-FFF2-40B4-BE49-F238E27FC236}">
                <a16:creationId xmlns:a16="http://schemas.microsoft.com/office/drawing/2014/main" id="{363FE5D0-1A6A-C8D1-B28B-39E360607B84}"/>
              </a:ext>
            </a:extLst>
          </p:cNvPr>
          <p:cNvPicPr>
            <a:picLocks noChangeAspect="1"/>
          </p:cNvPicPr>
          <p:nvPr/>
        </p:nvPicPr>
        <p:blipFill>
          <a:blip r:embed="rId5"/>
          <a:stretch>
            <a:fillRect/>
          </a:stretch>
        </p:blipFill>
        <p:spPr>
          <a:xfrm>
            <a:off x="825706" y="5749304"/>
            <a:ext cx="2791215" cy="1867161"/>
          </a:xfrm>
          <a:prstGeom prst="rect">
            <a:avLst/>
          </a:prstGeom>
        </p:spPr>
      </p:pic>
      <p:pic>
        <p:nvPicPr>
          <p:cNvPr id="15" name="Picture 14">
            <a:extLst>
              <a:ext uri="{FF2B5EF4-FFF2-40B4-BE49-F238E27FC236}">
                <a16:creationId xmlns:a16="http://schemas.microsoft.com/office/drawing/2014/main" id="{862E2C58-A33B-983F-5513-21B3756DEF66}"/>
              </a:ext>
            </a:extLst>
          </p:cNvPr>
          <p:cNvPicPr>
            <a:picLocks noChangeAspect="1"/>
          </p:cNvPicPr>
          <p:nvPr/>
        </p:nvPicPr>
        <p:blipFill>
          <a:blip r:embed="rId6"/>
          <a:stretch>
            <a:fillRect/>
          </a:stretch>
        </p:blipFill>
        <p:spPr>
          <a:xfrm>
            <a:off x="4343399" y="5954121"/>
            <a:ext cx="2532047" cy="1662344"/>
          </a:xfrm>
          <a:prstGeom prst="rect">
            <a:avLst/>
          </a:prstGeom>
        </p:spPr>
      </p:pic>
    </p:spTree>
    <p:extLst>
      <p:ext uri="{BB962C8B-B14F-4D97-AF65-F5344CB8AC3E}">
        <p14:creationId xmlns:p14="http://schemas.microsoft.com/office/powerpoint/2010/main" val="1655241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00CAF-63A6-85CC-8F53-3A8C598E9AC7}"/>
              </a:ext>
            </a:extLst>
          </p:cNvPr>
          <p:cNvPicPr>
            <a:picLocks noChangeAspect="1"/>
          </p:cNvPicPr>
          <p:nvPr/>
        </p:nvPicPr>
        <p:blipFill>
          <a:blip r:embed="rId2"/>
          <a:stretch>
            <a:fillRect/>
          </a:stretch>
        </p:blipFill>
        <p:spPr>
          <a:xfrm>
            <a:off x="1633159" y="194273"/>
            <a:ext cx="5420481" cy="2314898"/>
          </a:xfrm>
          <a:prstGeom prst="rect">
            <a:avLst/>
          </a:prstGeom>
        </p:spPr>
      </p:pic>
      <p:sp>
        <p:nvSpPr>
          <p:cNvPr id="4" name="TextBox 3">
            <a:extLst>
              <a:ext uri="{FF2B5EF4-FFF2-40B4-BE49-F238E27FC236}">
                <a16:creationId xmlns:a16="http://schemas.microsoft.com/office/drawing/2014/main" id="{980E4BB1-834E-51DF-10F3-22B31DE1D668}"/>
              </a:ext>
            </a:extLst>
          </p:cNvPr>
          <p:cNvSpPr txBox="1"/>
          <p:nvPr/>
        </p:nvSpPr>
        <p:spPr>
          <a:xfrm>
            <a:off x="0" y="2637183"/>
            <a:ext cx="8686800" cy="8679299"/>
          </a:xfrm>
          <a:prstGeom prst="rect">
            <a:avLst/>
          </a:prstGeom>
          <a:noFill/>
        </p:spPr>
        <p:txBody>
          <a:bodyPr wrap="square" rtlCol="0">
            <a:spAutoFit/>
          </a:bodyPr>
          <a:lstStyle/>
          <a:p>
            <a:pPr marL="285750" indent="-285750">
              <a:buFont typeface="Arial" panose="020B0604020202020204" pitchFamily="34" charset="0"/>
              <a:buChar char="•"/>
            </a:pPr>
            <a:r>
              <a:rPr lang="en-US" dirty="0"/>
              <a:t>Normal Schwarzkopf’s plan to defeat Iraq </a:t>
            </a:r>
          </a:p>
          <a:p>
            <a:pPr marL="742950" lvl="1" indent="-285750">
              <a:buFont typeface="Arial" panose="020B0604020202020204" pitchFamily="34" charset="0"/>
              <a:buChar char="•"/>
            </a:pPr>
            <a:r>
              <a:rPr lang="en-US" dirty="0"/>
              <a:t>The objective was to get Saddam out of Kuwait, not invade Iraq</a:t>
            </a:r>
          </a:p>
          <a:p>
            <a:pPr marL="742950" lvl="1" indent="-285750">
              <a:buFont typeface="Arial" panose="020B0604020202020204" pitchFamily="34" charset="0"/>
              <a:buChar char="•"/>
            </a:pPr>
            <a:r>
              <a:rPr lang="en-US" dirty="0"/>
              <a:t>Four Phases</a:t>
            </a:r>
          </a:p>
          <a:p>
            <a:pPr marL="1200150" lvl="2" indent="-285750">
              <a:buFont typeface="Arial" panose="020B0604020202020204" pitchFamily="34" charset="0"/>
              <a:buChar char="•"/>
            </a:pPr>
            <a:r>
              <a:rPr lang="en-US" dirty="0"/>
              <a:t>Air attacks over Iraq – destroy planes, radio and communications</a:t>
            </a:r>
          </a:p>
          <a:p>
            <a:pPr marL="1200150" lvl="2" indent="-285750">
              <a:buFont typeface="Arial" panose="020B0604020202020204" pitchFamily="34" charset="0"/>
              <a:buChar char="•"/>
            </a:pPr>
            <a:r>
              <a:rPr lang="en-US" dirty="0"/>
              <a:t>Get air superiority over Kuwait</a:t>
            </a:r>
          </a:p>
          <a:p>
            <a:pPr marL="1200150" lvl="2" indent="-285750">
              <a:buFont typeface="Arial" panose="020B0604020202020204" pitchFamily="34" charset="0"/>
              <a:buChar char="•"/>
            </a:pPr>
            <a:r>
              <a:rPr lang="en-US" dirty="0"/>
              <a:t>Perform air attacks on Iraq army</a:t>
            </a:r>
          </a:p>
          <a:p>
            <a:pPr marL="1200150" lvl="2" indent="-285750">
              <a:buFont typeface="Arial" panose="020B0604020202020204" pitchFamily="34" charset="0"/>
              <a:buChar char="•"/>
            </a:pPr>
            <a:r>
              <a:rPr lang="en-US" dirty="0"/>
              <a:t>Ground Invasion</a:t>
            </a:r>
          </a:p>
          <a:p>
            <a:pPr marL="285750" indent="-285750">
              <a:buFont typeface="Arial" panose="020B0604020202020204" pitchFamily="34" charset="0"/>
              <a:buChar char="•"/>
            </a:pPr>
            <a:r>
              <a:rPr lang="en-US" dirty="0"/>
              <a:t>Operation Desert Storm (1991)</a:t>
            </a:r>
          </a:p>
          <a:p>
            <a:pPr marL="742950" lvl="1" indent="-285750">
              <a:buFont typeface="Arial" panose="020B0604020202020204" pitchFamily="34" charset="0"/>
              <a:buChar char="•"/>
            </a:pPr>
            <a:r>
              <a:rPr lang="en-US" dirty="0"/>
              <a:t>Phase one of the plan goes through.</a:t>
            </a:r>
          </a:p>
          <a:p>
            <a:pPr marL="1200150" lvl="2" indent="-285750">
              <a:buFont typeface="Arial" panose="020B0604020202020204" pitchFamily="34" charset="0"/>
              <a:buChar char="•"/>
            </a:pPr>
            <a:r>
              <a:rPr lang="en-US" dirty="0"/>
              <a:t>Helicopters destroy radar facilities near Iraq border with Saudi Arabia, planes move in and destroy targets in Baghdad</a:t>
            </a:r>
          </a:p>
          <a:p>
            <a:pPr marL="1200150" lvl="2" indent="-285750">
              <a:buFont typeface="Arial" panose="020B0604020202020204" pitchFamily="34" charset="0"/>
              <a:buChar char="•"/>
            </a:pPr>
            <a:r>
              <a:rPr lang="en-US" dirty="0"/>
              <a:t>Bombs kill family members of high-ranking military officials, the USA stops bombing</a:t>
            </a:r>
          </a:p>
          <a:p>
            <a:pPr marL="742950" lvl="1" indent="-285750">
              <a:buFont typeface="Arial" panose="020B0604020202020204" pitchFamily="34" charset="0"/>
              <a:buChar char="•"/>
            </a:pPr>
            <a:r>
              <a:rPr lang="en-US" dirty="0"/>
              <a:t>As retaliation, Iraq shoots scud missiles at targets in Saudi Arabia and Israel; a good portion are shot down by Patriot defense systems</a:t>
            </a:r>
          </a:p>
          <a:p>
            <a:pPr marL="742950" lvl="1" indent="-285750">
              <a:buFont typeface="Arial" panose="020B0604020202020204" pitchFamily="34" charset="0"/>
              <a:buChar char="•"/>
            </a:pPr>
            <a:r>
              <a:rPr lang="en-US" dirty="0"/>
              <a:t>Air raids against ground Iraqi targets cause great demoralization among troops due to the sounds and fear of the planes and missiles</a:t>
            </a:r>
          </a:p>
          <a:p>
            <a:pPr marL="742950" lvl="1" indent="-285750">
              <a:buFont typeface="Arial" panose="020B0604020202020204" pitchFamily="34" charset="0"/>
              <a:buChar char="•"/>
            </a:pPr>
            <a:r>
              <a:rPr lang="en-US" dirty="0"/>
              <a:t>Ground Assault: Right jab and left hook</a:t>
            </a:r>
          </a:p>
          <a:p>
            <a:pPr marL="1200150" lvl="2" indent="-285750">
              <a:buFont typeface="Arial" panose="020B0604020202020204" pitchFamily="34" charset="0"/>
              <a:buChar char="•"/>
            </a:pPr>
            <a:r>
              <a:rPr lang="en-US" dirty="0"/>
              <a:t>A small attack would be launched against forces in Kuwait, while an envelopment would be created by sweeping into Iraq</a:t>
            </a:r>
          </a:p>
          <a:p>
            <a:pPr marL="1657350" lvl="3" indent="-285750">
              <a:buFont typeface="Arial" panose="020B0604020202020204" pitchFamily="34" charset="0"/>
              <a:buChar char="•"/>
            </a:pPr>
            <a:r>
              <a:rPr lang="en-US" dirty="0"/>
              <a:t>Deception was needed to convince the Iraqis that no attack was coming into Iraq.</a:t>
            </a:r>
          </a:p>
          <a:p>
            <a:pPr marL="1657350" lvl="3" indent="-285750">
              <a:buFont typeface="Arial" panose="020B0604020202020204" pitchFamily="34" charset="0"/>
              <a:buChar char="•"/>
            </a:pPr>
            <a:r>
              <a:rPr lang="en-US" dirty="0"/>
              <a:t>While Iraq still had communications and air reconnaissance, all troops were stationed on Saudi Arabia-Kuwait border.</a:t>
            </a:r>
          </a:p>
          <a:p>
            <a:pPr marL="1657350" lvl="3" indent="-285750">
              <a:buFont typeface="Arial" panose="020B0604020202020204" pitchFamily="34" charset="0"/>
              <a:buChar char="•"/>
            </a:pPr>
            <a:r>
              <a:rPr lang="en-US" dirty="0"/>
              <a:t>After phase 1 of Schwarzkopf’s plan, forces were moved out, and now because of the lack of air, Iraq couldn’t see this.</a:t>
            </a:r>
          </a:p>
          <a:p>
            <a:pPr marL="1200150" lvl="2" indent="-285750">
              <a:buFont typeface="Arial" panose="020B0604020202020204" pitchFamily="34" charset="0"/>
              <a:buChar char="•"/>
            </a:pPr>
            <a:r>
              <a:rPr lang="en-US" dirty="0"/>
              <a:t>Due to the technological superiority of the American weaponry, it was a great victory</a:t>
            </a:r>
          </a:p>
          <a:p>
            <a:pPr marL="1657350" lvl="3" indent="-285750">
              <a:buFont typeface="Arial" panose="020B0604020202020204" pitchFamily="34" charset="0"/>
              <a:buChar char="•"/>
            </a:pPr>
            <a:r>
              <a:rPr lang="en-US" dirty="0"/>
              <a:t>Iraq forces had fought against under armed Iranian infantry, and now they couldn’t handle the technological superiority America had</a:t>
            </a:r>
          </a:p>
          <a:p>
            <a:pPr marL="1200150" lvl="2" indent="-285750">
              <a:buFont typeface="Arial" panose="020B0604020202020204" pitchFamily="34" charset="0"/>
              <a:buChar char="•"/>
            </a:pPr>
            <a:r>
              <a:rPr lang="en-US" dirty="0"/>
              <a:t>Operations ceased when Iraqi forces left Kuwait</a:t>
            </a:r>
          </a:p>
        </p:txBody>
      </p:sp>
    </p:spTree>
    <p:extLst>
      <p:ext uri="{BB962C8B-B14F-4D97-AF65-F5344CB8AC3E}">
        <p14:creationId xmlns:p14="http://schemas.microsoft.com/office/powerpoint/2010/main" val="2000496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F25E2-E8FC-97EF-154D-D49973E8FF02}"/>
              </a:ext>
            </a:extLst>
          </p:cNvPr>
          <p:cNvPicPr>
            <a:picLocks noChangeAspect="1"/>
          </p:cNvPicPr>
          <p:nvPr/>
        </p:nvPicPr>
        <p:blipFill>
          <a:blip r:embed="rId2"/>
          <a:stretch>
            <a:fillRect/>
          </a:stretch>
        </p:blipFill>
        <p:spPr>
          <a:xfrm>
            <a:off x="225744" y="0"/>
            <a:ext cx="8235311" cy="6040930"/>
          </a:xfrm>
          <a:prstGeom prst="rect">
            <a:avLst/>
          </a:prstGeom>
        </p:spPr>
      </p:pic>
      <p:pic>
        <p:nvPicPr>
          <p:cNvPr id="5" name="Picture 4">
            <a:extLst>
              <a:ext uri="{FF2B5EF4-FFF2-40B4-BE49-F238E27FC236}">
                <a16:creationId xmlns:a16="http://schemas.microsoft.com/office/drawing/2014/main" id="{45B464E2-25BF-FAF6-54BF-885C7A08A224}"/>
              </a:ext>
            </a:extLst>
          </p:cNvPr>
          <p:cNvPicPr>
            <a:picLocks noChangeAspect="1"/>
          </p:cNvPicPr>
          <p:nvPr/>
        </p:nvPicPr>
        <p:blipFill>
          <a:blip r:embed="rId3"/>
          <a:stretch>
            <a:fillRect/>
          </a:stretch>
        </p:blipFill>
        <p:spPr>
          <a:xfrm>
            <a:off x="261729" y="6040930"/>
            <a:ext cx="8163339" cy="6151070"/>
          </a:xfrm>
          <a:prstGeom prst="rect">
            <a:avLst/>
          </a:prstGeom>
        </p:spPr>
      </p:pic>
    </p:spTree>
    <p:extLst>
      <p:ext uri="{BB962C8B-B14F-4D97-AF65-F5344CB8AC3E}">
        <p14:creationId xmlns:p14="http://schemas.microsoft.com/office/powerpoint/2010/main" val="3980373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959B0-539E-9B3A-C6AF-A7EE6A523FC5}"/>
              </a:ext>
            </a:extLst>
          </p:cNvPr>
          <p:cNvSpPr txBox="1"/>
          <p:nvPr/>
        </p:nvSpPr>
        <p:spPr>
          <a:xfrm>
            <a:off x="0" y="175364"/>
            <a:ext cx="8686799" cy="830997"/>
          </a:xfrm>
          <a:prstGeom prst="rect">
            <a:avLst/>
          </a:prstGeom>
          <a:noFill/>
        </p:spPr>
        <p:txBody>
          <a:bodyPr wrap="square" rtlCol="0">
            <a:spAutoFit/>
          </a:bodyPr>
          <a:lstStyle/>
          <a:p>
            <a:pPr algn="ctr"/>
            <a:r>
              <a:rPr lang="en-US" sz="4800" dirty="0"/>
              <a:t>The Great War</a:t>
            </a:r>
          </a:p>
        </p:txBody>
      </p:sp>
      <p:pic>
        <p:nvPicPr>
          <p:cNvPr id="3" name="Picture Placeholder 15" descr="A ship on the water&#10;&#10;Description automatically generated">
            <a:extLst>
              <a:ext uri="{FF2B5EF4-FFF2-40B4-BE49-F238E27FC236}">
                <a16:creationId xmlns:a16="http://schemas.microsoft.com/office/drawing/2014/main" id="{07AE9EAE-6C7C-39F6-2FAC-40F14ECA848C}"/>
              </a:ext>
            </a:extLst>
          </p:cNvPr>
          <p:cNvPicPr>
            <a:picLocks noChangeAspect="1"/>
          </p:cNvPicPr>
          <p:nvPr/>
        </p:nvPicPr>
        <p:blipFill>
          <a:blip r:embed="rId2">
            <a:extLst>
              <a:ext uri="{28A0092B-C50C-407E-A947-70E740481C1C}">
                <a14:useLocalDpi xmlns:a14="http://schemas.microsoft.com/office/drawing/2010/main" val="0"/>
              </a:ext>
            </a:extLst>
          </a:blip>
          <a:srcRect t="16766" b="16765"/>
          <a:stretch/>
        </p:blipFill>
        <p:spPr>
          <a:xfrm>
            <a:off x="315330" y="898634"/>
            <a:ext cx="7975348" cy="2981877"/>
          </a:xfrm>
          <a:prstGeom prst="rect">
            <a:avLst/>
          </a:prstGeom>
          <a:ln>
            <a:noFill/>
          </a:ln>
          <a:effectLst/>
        </p:spPr>
      </p:pic>
      <p:sp>
        <p:nvSpPr>
          <p:cNvPr id="5" name="TextBox 4">
            <a:extLst>
              <a:ext uri="{FF2B5EF4-FFF2-40B4-BE49-F238E27FC236}">
                <a16:creationId xmlns:a16="http://schemas.microsoft.com/office/drawing/2014/main" id="{DFCE0A72-4DEB-7674-F1CF-68F74F7A07C5}"/>
              </a:ext>
            </a:extLst>
          </p:cNvPr>
          <p:cNvSpPr txBox="1"/>
          <p:nvPr/>
        </p:nvSpPr>
        <p:spPr>
          <a:xfrm>
            <a:off x="0" y="4083266"/>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Initially, The US was neutral</a:t>
            </a:r>
          </a:p>
          <a:p>
            <a:pPr marL="742950" lvl="1" indent="-285750">
              <a:buFont typeface="Arial" panose="020B0604020202020204" pitchFamily="34" charset="0"/>
              <a:buChar char="•"/>
            </a:pPr>
            <a:r>
              <a:rPr lang="en-US" dirty="0"/>
              <a:t>Americans didn’t know who to support</a:t>
            </a:r>
          </a:p>
          <a:p>
            <a:pPr marL="1200150" lvl="2" indent="-285750">
              <a:buFont typeface="Arial" panose="020B0604020202020204" pitchFamily="34" charset="0"/>
              <a:buChar char="•"/>
            </a:pPr>
            <a:r>
              <a:rPr lang="en-US" dirty="0"/>
              <a:t>There were tons of German immigrants and tons of Irish immigrants who hated the British</a:t>
            </a:r>
          </a:p>
          <a:p>
            <a:pPr marL="285750" indent="-285750">
              <a:buFont typeface="Arial" panose="020B0604020202020204" pitchFamily="34" charset="0"/>
              <a:buChar char="•"/>
            </a:pPr>
            <a:r>
              <a:rPr lang="en-US" dirty="0"/>
              <a:t>German Unrestricted Submarine warfare</a:t>
            </a:r>
          </a:p>
          <a:p>
            <a:pPr marL="742950" lvl="1" indent="-285750">
              <a:buFont typeface="Arial" panose="020B0604020202020204" pitchFamily="34" charset="0"/>
              <a:buChar char="•"/>
            </a:pPr>
            <a:r>
              <a:rPr lang="en-US" dirty="0"/>
              <a:t>Unrestricted submarine warfare was a tactic used by submarines to destroy all merchant ships without giving them any warning</a:t>
            </a:r>
          </a:p>
          <a:p>
            <a:pPr marL="742950" lvl="1" indent="-285750">
              <a:buFont typeface="Arial" panose="020B0604020202020204" pitchFamily="34" charset="0"/>
              <a:buChar char="•"/>
            </a:pPr>
            <a:r>
              <a:rPr lang="en-US" dirty="0"/>
              <a:t>Germany destroyed all ships in the shaded area in the picture below</a:t>
            </a:r>
          </a:p>
          <a:p>
            <a:pPr marL="742950" lvl="1" indent="-285750">
              <a:buFont typeface="Arial" panose="020B0604020202020204" pitchFamily="34" charset="0"/>
              <a:buChar char="•"/>
            </a:pPr>
            <a:r>
              <a:rPr lang="en-US" dirty="0"/>
              <a:t>This tactic gradually brought America into the war, as the sinking of all ships went against America’s freedom of the seas.</a:t>
            </a:r>
          </a:p>
        </p:txBody>
      </p:sp>
      <p:pic>
        <p:nvPicPr>
          <p:cNvPr id="6" name="Content Placeholder 7">
            <a:extLst>
              <a:ext uri="{FF2B5EF4-FFF2-40B4-BE49-F238E27FC236}">
                <a16:creationId xmlns:a16="http://schemas.microsoft.com/office/drawing/2014/main" id="{D11A4DEE-658F-8F3E-4E33-A2BA0FEC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29"/>
          <a:stretch/>
        </p:blipFill>
        <p:spPr>
          <a:xfrm>
            <a:off x="0" y="6889531"/>
            <a:ext cx="3600971" cy="5302469"/>
          </a:xfrm>
          <a:prstGeom prst="rect">
            <a:avLst/>
          </a:prstGeom>
          <a:ln>
            <a:noFill/>
          </a:ln>
          <a:effectLst/>
        </p:spPr>
      </p:pic>
      <p:sp>
        <p:nvSpPr>
          <p:cNvPr id="7" name="TextBox 6">
            <a:extLst>
              <a:ext uri="{FF2B5EF4-FFF2-40B4-BE49-F238E27FC236}">
                <a16:creationId xmlns:a16="http://schemas.microsoft.com/office/drawing/2014/main" id="{D49C7132-DD8E-F657-0CBD-82A15ECF4F42}"/>
              </a:ext>
            </a:extLst>
          </p:cNvPr>
          <p:cNvSpPr txBox="1"/>
          <p:nvPr/>
        </p:nvSpPr>
        <p:spPr>
          <a:xfrm>
            <a:off x="3641834" y="6889530"/>
            <a:ext cx="50449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When the Lusitania sank, America demanded all unrestricted submarine warfare stop.</a:t>
            </a:r>
          </a:p>
          <a:p>
            <a:pPr marL="742950" lvl="1" indent="-285750">
              <a:buFont typeface="Arial" panose="020B0604020202020204" pitchFamily="34" charset="0"/>
              <a:buChar char="•"/>
            </a:pPr>
            <a:r>
              <a:rPr lang="en-US" dirty="0"/>
              <a:t>Germany initially complied, but then concluded that Unrestricted submarine warfare was worth the risk.</a:t>
            </a:r>
          </a:p>
          <a:p>
            <a:pPr marL="1200150" lvl="2" indent="-285750">
              <a:buFont typeface="Arial" panose="020B0604020202020204" pitchFamily="34" charset="0"/>
              <a:buChar char="•"/>
            </a:pPr>
            <a:r>
              <a:rPr lang="en-US" dirty="0"/>
              <a:t>They thought the US wouldn’t be able to field a large army until 1919</a:t>
            </a:r>
          </a:p>
          <a:p>
            <a:pPr marL="1200150" lvl="2" indent="-285750">
              <a:buFont typeface="Arial" panose="020B0604020202020204" pitchFamily="34" charset="0"/>
              <a:buChar char="•"/>
            </a:pPr>
            <a:r>
              <a:rPr lang="en-US" dirty="0"/>
              <a:t>America declared war</a:t>
            </a:r>
          </a:p>
        </p:txBody>
      </p:sp>
      <p:pic>
        <p:nvPicPr>
          <p:cNvPr id="8" name="Picture Placeholder 5" descr="A drawing of a person with blood on his chest&#10;&#10;Description automatically generated">
            <a:extLst>
              <a:ext uri="{FF2B5EF4-FFF2-40B4-BE49-F238E27FC236}">
                <a16:creationId xmlns:a16="http://schemas.microsoft.com/office/drawing/2014/main" id="{88EC8522-FF50-BC61-6F42-14A5D288DFE8}"/>
              </a:ext>
            </a:extLst>
          </p:cNvPr>
          <p:cNvPicPr>
            <a:picLocks noChangeAspect="1"/>
          </p:cNvPicPr>
          <p:nvPr/>
        </p:nvPicPr>
        <p:blipFill>
          <a:blip r:embed="rId4">
            <a:extLst>
              <a:ext uri="{28A0092B-C50C-407E-A947-70E740481C1C}">
                <a14:useLocalDpi xmlns:a14="http://schemas.microsoft.com/office/drawing/2010/main" val="0"/>
              </a:ext>
            </a:extLst>
          </a:blip>
          <a:srcRect t="2426" r="2" b="6648"/>
          <a:stretch/>
        </p:blipFill>
        <p:spPr>
          <a:xfrm>
            <a:off x="5218388" y="9291145"/>
            <a:ext cx="1970006" cy="2900855"/>
          </a:xfrm>
          <a:prstGeom prst="rect">
            <a:avLst/>
          </a:prstGeom>
          <a:ln>
            <a:noFill/>
          </a:ln>
          <a:effectLst/>
        </p:spPr>
      </p:pic>
    </p:spTree>
    <p:extLst>
      <p:ext uri="{BB962C8B-B14F-4D97-AF65-F5344CB8AC3E}">
        <p14:creationId xmlns:p14="http://schemas.microsoft.com/office/powerpoint/2010/main" val="182955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8265</TotalTime>
  <Words>13170</Words>
  <Application>Microsoft Office PowerPoint</Application>
  <PresentationFormat>Custom</PresentationFormat>
  <Paragraphs>1007</Paragraphs>
  <Slides>84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Aptos</vt:lpstr>
      <vt:lpstr>Aptos Display</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49</cp:revision>
  <dcterms:created xsi:type="dcterms:W3CDTF">2024-08-20T00:05:07Z</dcterms:created>
  <dcterms:modified xsi:type="dcterms:W3CDTF">2024-11-27T19:23:56Z</dcterms:modified>
</cp:coreProperties>
</file>